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2"/>
  </p:notesMasterIdLst>
  <p:sldIdLst>
    <p:sldId id="256" r:id="rId2"/>
    <p:sldId id="267" r:id="rId3"/>
    <p:sldId id="268" r:id="rId4"/>
    <p:sldId id="269" r:id="rId5"/>
    <p:sldId id="270" r:id="rId6"/>
    <p:sldId id="271" r:id="rId7"/>
    <p:sldId id="273" r:id="rId8"/>
    <p:sldId id="274" r:id="rId9"/>
    <p:sldId id="275" r:id="rId10"/>
    <p:sldId id="276" r:id="rId11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CA17"/>
    <a:srgbClr val="63514D"/>
    <a:srgbClr val="F6F3F1"/>
    <a:srgbClr val="D4C4B8"/>
    <a:srgbClr val="AE8A7D"/>
    <a:srgbClr val="E2DBD9"/>
    <a:srgbClr val="A7938E"/>
    <a:srgbClr val="D4C1B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35" autoAdjust="0"/>
    <p:restoredTop sz="94660"/>
  </p:normalViewPr>
  <p:slideViewPr>
    <p:cSldViewPr snapToGrid="0">
      <p:cViewPr varScale="1">
        <p:scale>
          <a:sx n="93" d="100"/>
          <a:sy n="93" d="100"/>
        </p:scale>
        <p:origin x="86" y="37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936023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035555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747de01d02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g2747de01d02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902862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23c15485488_1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" name="Google Shape;392;g23c15485488_1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037027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1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/>
          <p:cNvSpPr/>
          <p:nvPr/>
        </p:nvSpPr>
        <p:spPr>
          <a:xfrm>
            <a:off x="4899531" y="965217"/>
            <a:ext cx="3575395" cy="4008227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4968941" y="1024182"/>
            <a:ext cx="3382998" cy="256651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1302103" y="3021929"/>
            <a:ext cx="2528219" cy="2022528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1371513" y="3080894"/>
            <a:ext cx="2392172" cy="112779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1302103" y="946846"/>
            <a:ext cx="2528219" cy="2022528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1371513" y="1005811"/>
            <a:ext cx="2392172" cy="112779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4" name="Google Shape;394;p28"/>
          <p:cNvSpPr/>
          <p:nvPr/>
        </p:nvSpPr>
        <p:spPr>
          <a:xfrm>
            <a:off x="784860" y="0"/>
            <a:ext cx="8370000" cy="99000"/>
          </a:xfrm>
          <a:prstGeom prst="rect">
            <a:avLst/>
          </a:prstGeom>
          <a:solidFill>
            <a:srgbClr val="F9CA17"/>
          </a:solidFill>
          <a:ln>
            <a:solidFill>
              <a:srgbClr val="F9CA17"/>
            </a:solidFill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endParaRPr sz="1350">
              <a:solidFill>
                <a:schemeClr val="dk1"/>
              </a:solidFill>
            </a:endParaRPr>
          </a:p>
        </p:txBody>
      </p:sp>
      <p:pic>
        <p:nvPicPr>
          <p:cNvPr id="395" name="Google Shape;39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5927" y="1024182"/>
            <a:ext cx="2328580" cy="110198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98" name="Google Shape;398;p28"/>
          <p:cNvSpPr txBox="1"/>
          <p:nvPr/>
        </p:nvSpPr>
        <p:spPr>
          <a:xfrm>
            <a:off x="1303480" y="2186158"/>
            <a:ext cx="2483738" cy="6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 algn="ctr"/>
            <a:r>
              <a:rPr lang="en-US" altLang="ko-KR" sz="1500" dirty="0">
                <a:solidFill>
                  <a:srgbClr val="3F3F3F"/>
                </a:solidFill>
              </a:rPr>
              <a:t>CRNN </a:t>
            </a:r>
            <a:r>
              <a:rPr lang="ko-KR" altLang="en-US" sz="1500" dirty="0">
                <a:solidFill>
                  <a:srgbClr val="3F3F3F"/>
                </a:solidFill>
              </a:rPr>
              <a:t>논문 </a:t>
            </a:r>
            <a:endParaRPr sz="1500" dirty="0">
              <a:solidFill>
                <a:srgbClr val="3F3F3F"/>
              </a:solidFill>
            </a:endParaRPr>
          </a:p>
          <a:p>
            <a:pPr algn="ctr"/>
            <a:r>
              <a:rPr lang="en-US" altLang="ko-KR" sz="750" dirty="0">
                <a:solidFill>
                  <a:srgbClr val="3F3F3F"/>
                </a:solidFill>
              </a:rPr>
              <a:t>: An End-to-End Trainable Neural Network for Image-based Sequence Recognition and Its Application to Scene Text Recognition </a:t>
            </a:r>
            <a:endParaRPr sz="750" dirty="0">
              <a:solidFill>
                <a:srgbClr val="3F3F3F"/>
              </a:solidFill>
            </a:endParaRPr>
          </a:p>
        </p:txBody>
      </p:sp>
      <p:sp>
        <p:nvSpPr>
          <p:cNvPr id="401" name="Google Shape;401;p28"/>
          <p:cNvSpPr txBox="1"/>
          <p:nvPr/>
        </p:nvSpPr>
        <p:spPr>
          <a:xfrm>
            <a:off x="1562019" y="4418837"/>
            <a:ext cx="1962014" cy="415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 algn="ctr"/>
            <a:r>
              <a:rPr lang="en-US" altLang="ko-KR" sz="1500" dirty="0">
                <a:solidFill>
                  <a:srgbClr val="3F3F3F"/>
                </a:solidFill>
              </a:rPr>
              <a:t>YOLO V5 </a:t>
            </a:r>
            <a:endParaRPr sz="1500" dirty="0">
              <a:solidFill>
                <a:srgbClr val="3F3F3F"/>
              </a:solidFill>
            </a:endParaRPr>
          </a:p>
          <a:p>
            <a:pPr algn="ctr"/>
            <a:r>
              <a:rPr lang="en-US" altLang="ko-KR" sz="750" dirty="0">
                <a:solidFill>
                  <a:srgbClr val="3F3F3F"/>
                </a:solidFill>
              </a:rPr>
              <a:t>:  Unified, Real-Time Object Detection</a:t>
            </a:r>
            <a:endParaRPr sz="750" dirty="0">
              <a:solidFill>
                <a:srgbClr val="3F3F3F"/>
              </a:solidFill>
            </a:endParaRPr>
          </a:p>
        </p:txBody>
      </p:sp>
      <p:pic>
        <p:nvPicPr>
          <p:cNvPr id="403" name="Google Shape;403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62667" y="4075999"/>
            <a:ext cx="2595544" cy="494381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48555" y="2594517"/>
            <a:ext cx="3277343" cy="907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81038" y="3094023"/>
            <a:ext cx="2352994" cy="1063757"/>
          </a:xfrm>
          <a:prstGeom prst="rect">
            <a:avLst/>
          </a:prstGeom>
          <a:noFill/>
          <a:ln>
            <a:noFill/>
          </a:ln>
          <a:effectLst>
            <a:outerShdw sx="1000" sy="1000" algn="bl" rotWithShape="0">
              <a:srgbClr val="000000"/>
            </a:outerShdw>
          </a:effectLst>
        </p:spPr>
      </p:pic>
      <p:sp>
        <p:nvSpPr>
          <p:cNvPr id="406" name="Google Shape;406;p28"/>
          <p:cNvSpPr txBox="1"/>
          <p:nvPr/>
        </p:nvSpPr>
        <p:spPr>
          <a:xfrm>
            <a:off x="784860" y="399408"/>
            <a:ext cx="5343975" cy="530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US" altLang="ko-KR" sz="3000" b="1" dirty="0">
                <a:solidFill>
                  <a:schemeClr val="dk1"/>
                </a:solidFill>
              </a:rPr>
              <a:t>7. </a:t>
            </a:r>
            <a:r>
              <a:rPr lang="ko-KR" altLang="en-US" sz="3000" b="1" dirty="0">
                <a:solidFill>
                  <a:schemeClr val="dk1"/>
                </a:solidFill>
              </a:rPr>
              <a:t>참고</a:t>
            </a:r>
            <a:r>
              <a:rPr lang="en-US" altLang="ko-KR" sz="3000" b="1" dirty="0">
                <a:solidFill>
                  <a:schemeClr val="dk1"/>
                </a:solidFill>
              </a:rPr>
              <a:t> </a:t>
            </a:r>
            <a:r>
              <a:rPr lang="ko-KR" altLang="en-US" sz="3000" b="1" dirty="0">
                <a:solidFill>
                  <a:schemeClr val="dk1"/>
                </a:solidFill>
              </a:rPr>
              <a:t>문헌</a:t>
            </a:r>
            <a:endParaRPr sz="3000" b="1" dirty="0"/>
          </a:p>
        </p:txBody>
      </p:sp>
      <p:pic>
        <p:nvPicPr>
          <p:cNvPr id="408" name="Google Shape;408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088118" y="1156067"/>
            <a:ext cx="3144643" cy="1349597"/>
          </a:xfrm>
          <a:prstGeom prst="rect">
            <a:avLst/>
          </a:prstGeom>
          <a:noFill/>
          <a:ln>
            <a:noFill/>
          </a:ln>
          <a:effectLst>
            <a:outerShdw sx="1000" sy="1000" algn="bl" rotWithShape="0">
              <a:srgbClr val="000000"/>
            </a:outerShdw>
          </a:effectLst>
        </p:spPr>
      </p:pic>
      <p:sp>
        <p:nvSpPr>
          <p:cNvPr id="411" name="Google Shape;411;p28"/>
          <p:cNvSpPr txBox="1"/>
          <p:nvPr/>
        </p:nvSpPr>
        <p:spPr>
          <a:xfrm>
            <a:off x="5441466" y="3660544"/>
            <a:ext cx="2595600" cy="300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spAutoFit/>
          </a:bodyPr>
          <a:lstStyle/>
          <a:p>
            <a:r>
              <a:rPr lang="en-US" altLang="ko-KR" sz="1050" b="1" dirty="0">
                <a:solidFill>
                  <a:schemeClr val="dk1"/>
                </a:solidFill>
              </a:rPr>
              <a:t>https://github.com/ultralytics/yolov5 </a:t>
            </a:r>
            <a:endParaRPr sz="1050" b="1" dirty="0"/>
          </a:p>
        </p:txBody>
      </p:sp>
      <p:sp>
        <p:nvSpPr>
          <p:cNvPr id="412" name="Google Shape;412;p28"/>
          <p:cNvSpPr txBox="1"/>
          <p:nvPr/>
        </p:nvSpPr>
        <p:spPr>
          <a:xfrm>
            <a:off x="-1093781" y="1532119"/>
            <a:ext cx="880875" cy="461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spAutoFit/>
          </a:bodyPr>
          <a:lstStyle/>
          <a:p>
            <a:r>
              <a:rPr lang="ko-KR" altLang="en-US" sz="1050">
                <a:solidFill>
                  <a:schemeClr val="dk1"/>
                </a:solidFill>
              </a:rPr>
              <a:t>정리해둠 </a:t>
            </a:r>
            <a:endParaRPr sz="1050">
              <a:solidFill>
                <a:schemeClr val="dk1"/>
              </a:solidFill>
            </a:endParaRPr>
          </a:p>
          <a:p>
            <a:r>
              <a:rPr lang="ko-KR" altLang="en-US" sz="1050">
                <a:solidFill>
                  <a:schemeClr val="dk1"/>
                </a:solidFill>
              </a:rPr>
              <a:t>세연</a:t>
            </a:r>
            <a:endParaRPr sz="1050"/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9C2C80DA-9A4A-4BCA-AA9B-497E86789FEE}"/>
              </a:ext>
            </a:extLst>
          </p:cNvPr>
          <p:cNvCxnSpPr/>
          <p:nvPr/>
        </p:nvCxnSpPr>
        <p:spPr>
          <a:xfrm>
            <a:off x="774000" y="864052"/>
            <a:ext cx="8370000" cy="0"/>
          </a:xfrm>
          <a:prstGeom prst="line">
            <a:avLst/>
          </a:prstGeom>
          <a:ln>
            <a:solidFill>
              <a:srgbClr val="F9CA1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3493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0500" y="0"/>
            <a:ext cx="51435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4"/>
          <p:cNvSpPr/>
          <p:nvPr/>
        </p:nvSpPr>
        <p:spPr>
          <a:xfrm>
            <a:off x="0" y="-46898"/>
            <a:ext cx="5770350" cy="5193450"/>
          </a:xfrm>
          <a:prstGeom prst="rect">
            <a:avLst/>
          </a:prstGeom>
          <a:solidFill>
            <a:srgbClr val="F9CA17"/>
          </a:solidFill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endParaRPr sz="1350">
              <a:solidFill>
                <a:schemeClr val="dk1"/>
              </a:solidFill>
            </a:endParaRPr>
          </a:p>
        </p:txBody>
      </p:sp>
      <p:sp>
        <p:nvSpPr>
          <p:cNvPr id="97" name="Google Shape;97;p14"/>
          <p:cNvSpPr txBox="1"/>
          <p:nvPr/>
        </p:nvSpPr>
        <p:spPr>
          <a:xfrm>
            <a:off x="412031" y="571610"/>
            <a:ext cx="4109625" cy="438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ko-KR" altLang="en-US" sz="2400" b="1" dirty="0">
                <a:solidFill>
                  <a:schemeClr val="dk1"/>
                </a:solidFill>
              </a:rPr>
              <a:t>목차 </a:t>
            </a:r>
            <a:r>
              <a:rPr lang="en-US" altLang="ko-KR" sz="1200" b="1" dirty="0">
                <a:solidFill>
                  <a:schemeClr val="dk1"/>
                </a:solidFill>
              </a:rPr>
              <a:t>Table of contents</a:t>
            </a:r>
            <a:endParaRPr sz="150" b="1" dirty="0"/>
          </a:p>
        </p:txBody>
      </p:sp>
      <p:grpSp>
        <p:nvGrpSpPr>
          <p:cNvPr id="98" name="Google Shape;98;p14"/>
          <p:cNvGrpSpPr/>
          <p:nvPr/>
        </p:nvGrpSpPr>
        <p:grpSpPr>
          <a:xfrm>
            <a:off x="735364" y="1535335"/>
            <a:ext cx="2256722" cy="369302"/>
            <a:chOff x="941336" y="2379737"/>
            <a:chExt cx="3008962" cy="492403"/>
          </a:xfrm>
        </p:grpSpPr>
        <p:sp>
          <p:nvSpPr>
            <p:cNvPr id="99" name="Google Shape;99;p14"/>
            <p:cNvSpPr txBox="1"/>
            <p:nvPr/>
          </p:nvSpPr>
          <p:spPr>
            <a:xfrm>
              <a:off x="941336" y="2379737"/>
              <a:ext cx="593400" cy="49240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69" tIns="34275" rIns="68569" bIns="34275" anchor="t" anchorCtr="0">
              <a:spAutoFit/>
            </a:bodyPr>
            <a:lstStyle/>
            <a:p>
              <a:r>
                <a:rPr lang="en-US" altLang="ko-KR" sz="1950" b="1">
                  <a:solidFill>
                    <a:schemeClr val="tx1"/>
                  </a:solidFill>
                </a:rPr>
                <a:t>01</a:t>
              </a:r>
              <a:endParaRPr sz="1950" b="1">
                <a:solidFill>
                  <a:schemeClr val="tx1"/>
                </a:solidFill>
              </a:endParaRPr>
            </a:p>
          </p:txBody>
        </p:sp>
        <p:sp>
          <p:nvSpPr>
            <p:cNvPr id="100" name="Google Shape;100;p14"/>
            <p:cNvSpPr txBox="1"/>
            <p:nvPr/>
          </p:nvSpPr>
          <p:spPr>
            <a:xfrm>
              <a:off x="1657399" y="2440548"/>
              <a:ext cx="2292899" cy="40007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69" tIns="34275" rIns="68569" bIns="34275" anchor="t" anchorCtr="0">
              <a:spAutoFit/>
            </a:bodyPr>
            <a:lstStyle/>
            <a:p>
              <a:r>
                <a:rPr lang="ko-KR" altLang="en-US" sz="1500" b="1">
                  <a:solidFill>
                    <a:schemeClr val="tx1"/>
                  </a:solidFill>
                </a:rPr>
                <a:t>기획 배경 및 목적</a:t>
              </a:r>
              <a:endParaRPr sz="1500" b="1">
                <a:solidFill>
                  <a:schemeClr val="tx1"/>
                </a:solidFill>
              </a:endParaRPr>
            </a:p>
          </p:txBody>
        </p:sp>
      </p:grpSp>
      <p:grpSp>
        <p:nvGrpSpPr>
          <p:cNvPr id="101" name="Google Shape;101;p14"/>
          <p:cNvGrpSpPr/>
          <p:nvPr/>
        </p:nvGrpSpPr>
        <p:grpSpPr>
          <a:xfrm>
            <a:off x="735364" y="1974626"/>
            <a:ext cx="2256722" cy="369302"/>
            <a:chOff x="941336" y="1922537"/>
            <a:chExt cx="3008962" cy="492403"/>
          </a:xfrm>
        </p:grpSpPr>
        <p:sp>
          <p:nvSpPr>
            <p:cNvPr id="102" name="Google Shape;102;p14"/>
            <p:cNvSpPr txBox="1"/>
            <p:nvPr/>
          </p:nvSpPr>
          <p:spPr>
            <a:xfrm>
              <a:off x="941336" y="1922537"/>
              <a:ext cx="593400" cy="49240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69" tIns="34275" rIns="68569" bIns="34275" anchor="t" anchorCtr="0">
              <a:spAutoFit/>
            </a:bodyPr>
            <a:lstStyle/>
            <a:p>
              <a:r>
                <a:rPr lang="en-US" altLang="ko-KR" sz="1950" b="1">
                  <a:solidFill>
                    <a:schemeClr val="tx1"/>
                  </a:solidFill>
                </a:rPr>
                <a:t>02</a:t>
              </a:r>
              <a:endParaRPr sz="1950" b="1">
                <a:solidFill>
                  <a:schemeClr val="tx1"/>
                </a:solidFill>
              </a:endParaRPr>
            </a:p>
          </p:txBody>
        </p:sp>
        <p:sp>
          <p:nvSpPr>
            <p:cNvPr id="103" name="Google Shape;103;p14"/>
            <p:cNvSpPr txBox="1"/>
            <p:nvPr/>
          </p:nvSpPr>
          <p:spPr>
            <a:xfrm>
              <a:off x="1657399" y="1983348"/>
              <a:ext cx="2292899" cy="40007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69" tIns="34275" rIns="68569" bIns="34275" anchor="t" anchorCtr="0">
              <a:spAutoFit/>
            </a:bodyPr>
            <a:lstStyle/>
            <a:p>
              <a:r>
                <a:rPr lang="ko-KR" altLang="en-US" sz="1500" b="1">
                  <a:solidFill>
                    <a:schemeClr val="tx1"/>
                  </a:solidFill>
                </a:rPr>
                <a:t>사용 데이터 </a:t>
              </a:r>
              <a:endParaRPr sz="1050" b="1">
                <a:solidFill>
                  <a:schemeClr val="tx1"/>
                </a:solidFill>
              </a:endParaRPr>
            </a:p>
          </p:txBody>
        </p:sp>
      </p:grpSp>
      <p:grpSp>
        <p:nvGrpSpPr>
          <p:cNvPr id="104" name="Google Shape;104;p14"/>
          <p:cNvGrpSpPr/>
          <p:nvPr/>
        </p:nvGrpSpPr>
        <p:grpSpPr>
          <a:xfrm>
            <a:off x="735364" y="2413918"/>
            <a:ext cx="2256722" cy="369302"/>
            <a:chOff x="941336" y="1770137"/>
            <a:chExt cx="3008962" cy="492403"/>
          </a:xfrm>
        </p:grpSpPr>
        <p:sp>
          <p:nvSpPr>
            <p:cNvPr id="105" name="Google Shape;105;p14"/>
            <p:cNvSpPr txBox="1"/>
            <p:nvPr/>
          </p:nvSpPr>
          <p:spPr>
            <a:xfrm>
              <a:off x="941336" y="1770137"/>
              <a:ext cx="593400" cy="49240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69" tIns="34275" rIns="68569" bIns="34275" anchor="t" anchorCtr="0">
              <a:spAutoFit/>
            </a:bodyPr>
            <a:lstStyle/>
            <a:p>
              <a:r>
                <a:rPr lang="en-US" altLang="ko-KR" sz="1950" b="1">
                  <a:solidFill>
                    <a:schemeClr val="tx1"/>
                  </a:solidFill>
                </a:rPr>
                <a:t>03</a:t>
              </a:r>
              <a:endParaRPr sz="1950" b="1">
                <a:solidFill>
                  <a:schemeClr val="tx1"/>
                </a:solidFill>
              </a:endParaRPr>
            </a:p>
          </p:txBody>
        </p:sp>
        <p:sp>
          <p:nvSpPr>
            <p:cNvPr id="106" name="Google Shape;106;p14"/>
            <p:cNvSpPr txBox="1"/>
            <p:nvPr/>
          </p:nvSpPr>
          <p:spPr>
            <a:xfrm>
              <a:off x="1657399" y="1830948"/>
              <a:ext cx="2292899" cy="40007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69" tIns="34275" rIns="68569" bIns="34275" anchor="t" anchorCtr="0">
              <a:spAutoFit/>
            </a:bodyPr>
            <a:lstStyle/>
            <a:p>
              <a:r>
                <a:rPr lang="ko-KR" altLang="en-US" sz="1500" b="1">
                  <a:solidFill>
                    <a:schemeClr val="tx1"/>
                  </a:solidFill>
                </a:rPr>
                <a:t>사용 모델</a:t>
              </a:r>
              <a:endParaRPr sz="1050" b="1">
                <a:solidFill>
                  <a:schemeClr val="tx1"/>
                </a:solidFill>
              </a:endParaRPr>
            </a:p>
          </p:txBody>
        </p:sp>
      </p:grpSp>
      <p:grpSp>
        <p:nvGrpSpPr>
          <p:cNvPr id="107" name="Google Shape;107;p14"/>
          <p:cNvGrpSpPr/>
          <p:nvPr/>
        </p:nvGrpSpPr>
        <p:grpSpPr>
          <a:xfrm>
            <a:off x="735364" y="2853209"/>
            <a:ext cx="2256722" cy="369302"/>
            <a:chOff x="941336" y="2303537"/>
            <a:chExt cx="3008962" cy="492403"/>
          </a:xfrm>
        </p:grpSpPr>
        <p:sp>
          <p:nvSpPr>
            <p:cNvPr id="108" name="Google Shape;108;p14"/>
            <p:cNvSpPr txBox="1"/>
            <p:nvPr/>
          </p:nvSpPr>
          <p:spPr>
            <a:xfrm>
              <a:off x="941336" y="2303537"/>
              <a:ext cx="593400" cy="49240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69" tIns="34275" rIns="68569" bIns="34275" anchor="t" anchorCtr="0">
              <a:spAutoFit/>
            </a:bodyPr>
            <a:lstStyle/>
            <a:p>
              <a:r>
                <a:rPr lang="en-US" altLang="ko-KR" sz="1950" b="1">
                  <a:solidFill>
                    <a:schemeClr val="tx1"/>
                  </a:solidFill>
                </a:rPr>
                <a:t>04</a:t>
              </a:r>
              <a:endParaRPr sz="1950" b="1">
                <a:solidFill>
                  <a:schemeClr val="tx1"/>
                </a:solidFill>
              </a:endParaRPr>
            </a:p>
          </p:txBody>
        </p:sp>
        <p:sp>
          <p:nvSpPr>
            <p:cNvPr id="109" name="Google Shape;109;p14"/>
            <p:cNvSpPr txBox="1"/>
            <p:nvPr/>
          </p:nvSpPr>
          <p:spPr>
            <a:xfrm>
              <a:off x="1657399" y="2364348"/>
              <a:ext cx="2292899" cy="40007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69" tIns="34275" rIns="68569" bIns="34275" anchor="t" anchorCtr="0">
              <a:spAutoFit/>
            </a:bodyPr>
            <a:lstStyle/>
            <a:p>
              <a:r>
                <a:rPr lang="ko-KR" altLang="en-US" sz="1500" b="1">
                  <a:solidFill>
                    <a:schemeClr val="tx1"/>
                  </a:solidFill>
                </a:rPr>
                <a:t>프로젝트 일정</a:t>
              </a:r>
              <a:endParaRPr sz="1050" b="1">
                <a:solidFill>
                  <a:schemeClr val="tx1"/>
                </a:solidFill>
              </a:endParaRPr>
            </a:p>
          </p:txBody>
        </p:sp>
      </p:grpSp>
      <p:grpSp>
        <p:nvGrpSpPr>
          <p:cNvPr id="110" name="Google Shape;110;p14"/>
          <p:cNvGrpSpPr/>
          <p:nvPr/>
        </p:nvGrpSpPr>
        <p:grpSpPr>
          <a:xfrm>
            <a:off x="730274" y="3292509"/>
            <a:ext cx="2256722" cy="576492"/>
            <a:chOff x="6534199" y="716437"/>
            <a:chExt cx="3008962" cy="768656"/>
          </a:xfrm>
        </p:grpSpPr>
        <p:sp>
          <p:nvSpPr>
            <p:cNvPr id="111" name="Google Shape;111;p14"/>
            <p:cNvSpPr txBox="1"/>
            <p:nvPr/>
          </p:nvSpPr>
          <p:spPr>
            <a:xfrm>
              <a:off x="6534199" y="716437"/>
              <a:ext cx="593400" cy="49240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69" tIns="34275" rIns="68569" bIns="34275" anchor="t" anchorCtr="0">
              <a:spAutoFit/>
            </a:bodyPr>
            <a:lstStyle/>
            <a:p>
              <a:r>
                <a:rPr lang="en-US" altLang="ko-KR" sz="1950" b="1">
                  <a:solidFill>
                    <a:schemeClr val="tx1"/>
                  </a:solidFill>
                </a:rPr>
                <a:t>05</a:t>
              </a:r>
              <a:endParaRPr sz="1950" b="1">
                <a:solidFill>
                  <a:schemeClr val="tx1"/>
                </a:solidFill>
              </a:endParaRPr>
            </a:p>
          </p:txBody>
        </p:sp>
        <p:sp>
          <p:nvSpPr>
            <p:cNvPr id="112" name="Google Shape;112;p14"/>
            <p:cNvSpPr txBox="1"/>
            <p:nvPr/>
          </p:nvSpPr>
          <p:spPr>
            <a:xfrm>
              <a:off x="7250262" y="777248"/>
              <a:ext cx="2292899" cy="7078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69" tIns="34275" rIns="68569" bIns="34275" anchor="t" anchorCtr="0">
              <a:spAutoFit/>
            </a:bodyPr>
            <a:lstStyle/>
            <a:p>
              <a:r>
                <a:rPr lang="ko-KR" altLang="en-US" sz="1500" b="1">
                  <a:solidFill>
                    <a:schemeClr val="tx1"/>
                  </a:solidFill>
                </a:rPr>
                <a:t>기대 효과</a:t>
              </a:r>
              <a:endParaRPr sz="1500" b="1">
                <a:solidFill>
                  <a:schemeClr val="tx1"/>
                </a:solidFill>
              </a:endParaRPr>
            </a:p>
            <a:p>
              <a:endParaRPr sz="1500" b="1">
                <a:solidFill>
                  <a:schemeClr val="tx1"/>
                </a:solidFill>
              </a:endParaRPr>
            </a:p>
          </p:txBody>
        </p:sp>
      </p:grpSp>
      <p:grpSp>
        <p:nvGrpSpPr>
          <p:cNvPr id="113" name="Google Shape;113;p14"/>
          <p:cNvGrpSpPr/>
          <p:nvPr/>
        </p:nvGrpSpPr>
        <p:grpSpPr>
          <a:xfrm>
            <a:off x="716539" y="3739920"/>
            <a:ext cx="2256722" cy="369302"/>
            <a:chOff x="484136" y="2151137"/>
            <a:chExt cx="3008962" cy="492403"/>
          </a:xfrm>
        </p:grpSpPr>
        <p:sp>
          <p:nvSpPr>
            <p:cNvPr id="114" name="Google Shape;114;p14"/>
            <p:cNvSpPr txBox="1"/>
            <p:nvPr/>
          </p:nvSpPr>
          <p:spPr>
            <a:xfrm>
              <a:off x="484136" y="2151137"/>
              <a:ext cx="593400" cy="49240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69" tIns="34275" rIns="68569" bIns="34275" anchor="t" anchorCtr="0">
              <a:spAutoFit/>
            </a:bodyPr>
            <a:lstStyle/>
            <a:p>
              <a:r>
                <a:rPr lang="en-US" altLang="ko-KR" sz="1950" b="1">
                  <a:solidFill>
                    <a:schemeClr val="tx1"/>
                  </a:solidFill>
                </a:rPr>
                <a:t>06</a:t>
              </a:r>
              <a:endParaRPr sz="1950" b="1">
                <a:solidFill>
                  <a:schemeClr val="tx1"/>
                </a:solidFill>
              </a:endParaRPr>
            </a:p>
          </p:txBody>
        </p:sp>
        <p:sp>
          <p:nvSpPr>
            <p:cNvPr id="115" name="Google Shape;115;p14"/>
            <p:cNvSpPr txBox="1"/>
            <p:nvPr/>
          </p:nvSpPr>
          <p:spPr>
            <a:xfrm>
              <a:off x="1200199" y="2211948"/>
              <a:ext cx="2292899" cy="40007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69" tIns="34275" rIns="68569" bIns="34275" anchor="t" anchorCtr="0">
              <a:spAutoFit/>
            </a:bodyPr>
            <a:lstStyle/>
            <a:p>
              <a:r>
                <a:rPr lang="ko-KR" altLang="en-US" sz="1500" b="1">
                  <a:solidFill>
                    <a:schemeClr val="tx1"/>
                  </a:solidFill>
                </a:rPr>
                <a:t>기술 및 도구 </a:t>
              </a:r>
              <a:endParaRPr sz="1050" b="1">
                <a:solidFill>
                  <a:schemeClr val="tx1"/>
                </a:solidFill>
              </a:endParaRPr>
            </a:p>
          </p:txBody>
        </p:sp>
      </p:grpSp>
      <p:grpSp>
        <p:nvGrpSpPr>
          <p:cNvPr id="116" name="Google Shape;116;p14"/>
          <p:cNvGrpSpPr/>
          <p:nvPr/>
        </p:nvGrpSpPr>
        <p:grpSpPr>
          <a:xfrm>
            <a:off x="716539" y="4179211"/>
            <a:ext cx="2256722" cy="369302"/>
            <a:chOff x="407936" y="1998737"/>
            <a:chExt cx="3008962" cy="492403"/>
          </a:xfrm>
        </p:grpSpPr>
        <p:sp>
          <p:nvSpPr>
            <p:cNvPr id="117" name="Google Shape;117;p14"/>
            <p:cNvSpPr txBox="1"/>
            <p:nvPr/>
          </p:nvSpPr>
          <p:spPr>
            <a:xfrm>
              <a:off x="407936" y="1998737"/>
              <a:ext cx="593400" cy="49240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69" tIns="34275" rIns="68569" bIns="34275" anchor="t" anchorCtr="0">
              <a:spAutoFit/>
            </a:bodyPr>
            <a:lstStyle/>
            <a:p>
              <a:r>
                <a:rPr lang="en-US" altLang="ko-KR" sz="1950" b="1">
                  <a:solidFill>
                    <a:schemeClr val="tx1"/>
                  </a:solidFill>
                </a:rPr>
                <a:t>07</a:t>
              </a:r>
              <a:endParaRPr sz="1950" b="1">
                <a:solidFill>
                  <a:schemeClr val="tx1"/>
                </a:solidFill>
              </a:endParaRPr>
            </a:p>
          </p:txBody>
        </p:sp>
        <p:sp>
          <p:nvSpPr>
            <p:cNvPr id="118" name="Google Shape;118;p14"/>
            <p:cNvSpPr txBox="1"/>
            <p:nvPr/>
          </p:nvSpPr>
          <p:spPr>
            <a:xfrm>
              <a:off x="1123999" y="2059548"/>
              <a:ext cx="2292899" cy="40007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69" tIns="34275" rIns="68569" bIns="34275" anchor="t" anchorCtr="0">
              <a:spAutoFit/>
            </a:bodyPr>
            <a:lstStyle/>
            <a:p>
              <a:r>
                <a:rPr lang="ko-KR" altLang="en-US" sz="1500" b="1">
                  <a:solidFill>
                    <a:schemeClr val="tx1"/>
                  </a:solidFill>
                </a:rPr>
                <a:t>참고 문서</a:t>
              </a:r>
              <a:endParaRPr sz="1050" b="1">
                <a:solidFill>
                  <a:schemeClr val="tx1"/>
                </a:solidFill>
              </a:endParaRPr>
            </a:p>
          </p:txBody>
        </p:sp>
      </p:grpSp>
      <p:sp>
        <p:nvSpPr>
          <p:cNvPr id="119" name="Google Shape;119;p14"/>
          <p:cNvSpPr/>
          <p:nvPr/>
        </p:nvSpPr>
        <p:spPr>
          <a:xfrm>
            <a:off x="384808" y="1062880"/>
            <a:ext cx="5385600" cy="3428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endParaRPr sz="135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0823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5"/>
          <p:cNvSpPr/>
          <p:nvPr/>
        </p:nvSpPr>
        <p:spPr>
          <a:xfrm>
            <a:off x="457444" y="1600144"/>
            <a:ext cx="4411125" cy="316305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r>
              <a:rPr lang="ko-KR" altLang="en-US" sz="1350">
                <a:solidFill>
                  <a:schemeClr val="dk1"/>
                </a:solidFill>
              </a:rPr>
              <a:t>ㅋ</a:t>
            </a:r>
            <a:endParaRPr sz="1350">
              <a:solidFill>
                <a:schemeClr val="dk1"/>
              </a:solidFill>
            </a:endParaRPr>
          </a:p>
        </p:txBody>
      </p:sp>
      <p:sp>
        <p:nvSpPr>
          <p:cNvPr id="125" name="Google Shape;125;p15"/>
          <p:cNvSpPr/>
          <p:nvPr/>
        </p:nvSpPr>
        <p:spPr>
          <a:xfrm>
            <a:off x="5628000" y="1726766"/>
            <a:ext cx="3123675" cy="2743631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endParaRPr sz="1350">
              <a:solidFill>
                <a:schemeClr val="dk1"/>
              </a:solidFill>
            </a:endParaRPr>
          </a:p>
        </p:txBody>
      </p:sp>
      <p:sp>
        <p:nvSpPr>
          <p:cNvPr id="126" name="Google Shape;126;p15"/>
          <p:cNvSpPr/>
          <p:nvPr/>
        </p:nvSpPr>
        <p:spPr>
          <a:xfrm>
            <a:off x="784860" y="0"/>
            <a:ext cx="8370000" cy="99060"/>
          </a:xfrm>
          <a:prstGeom prst="rect">
            <a:avLst/>
          </a:prstGeom>
          <a:solidFill>
            <a:srgbClr val="F9CA17"/>
          </a:solidFill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endParaRPr sz="1350">
              <a:solidFill>
                <a:schemeClr val="dk1"/>
              </a:solidFill>
            </a:endParaRPr>
          </a:p>
        </p:txBody>
      </p:sp>
      <p:sp>
        <p:nvSpPr>
          <p:cNvPr id="127" name="Google Shape;127;p15"/>
          <p:cNvSpPr txBox="1"/>
          <p:nvPr/>
        </p:nvSpPr>
        <p:spPr>
          <a:xfrm>
            <a:off x="831225" y="333594"/>
            <a:ext cx="5343975" cy="623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 marL="342900" indent="-361950">
              <a:buClr>
                <a:schemeClr val="dk1"/>
              </a:buClr>
              <a:buSzPts val="4000"/>
              <a:buAutoNum type="arabicPeriod"/>
            </a:pPr>
            <a:r>
              <a:rPr lang="ko-KR" altLang="en-US" sz="3600" b="1" dirty="0" smtClean="0">
                <a:solidFill>
                  <a:schemeClr val="dk1"/>
                </a:solidFill>
              </a:rPr>
              <a:t> 기획 </a:t>
            </a:r>
            <a:r>
              <a:rPr lang="ko-KR" altLang="en-US" sz="3600" b="1" dirty="0">
                <a:solidFill>
                  <a:schemeClr val="dk1"/>
                </a:solidFill>
              </a:rPr>
              <a:t>배경 및 목적</a:t>
            </a:r>
            <a:endParaRPr sz="3600" b="1" dirty="0"/>
          </a:p>
        </p:txBody>
      </p:sp>
      <p:sp>
        <p:nvSpPr>
          <p:cNvPr id="128" name="Google Shape;128;p15"/>
          <p:cNvSpPr/>
          <p:nvPr/>
        </p:nvSpPr>
        <p:spPr>
          <a:xfrm>
            <a:off x="4943869" y="2979638"/>
            <a:ext cx="623250" cy="276975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1C232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sz="1050"/>
          </a:p>
        </p:txBody>
      </p:sp>
      <p:sp>
        <p:nvSpPr>
          <p:cNvPr id="129" name="Google Shape;129;p15"/>
          <p:cNvSpPr/>
          <p:nvPr/>
        </p:nvSpPr>
        <p:spPr>
          <a:xfrm>
            <a:off x="7828931" y="4856194"/>
            <a:ext cx="1325925" cy="38182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endParaRPr sz="1350">
              <a:solidFill>
                <a:schemeClr val="dk1"/>
              </a:solidFill>
            </a:endParaRPr>
          </a:p>
        </p:txBody>
      </p:sp>
      <p:pic>
        <p:nvPicPr>
          <p:cNvPr id="131" name="Google Shape;131;p15"/>
          <p:cNvPicPr preferRelativeResize="0"/>
          <p:nvPr/>
        </p:nvPicPr>
        <p:blipFill rotWithShape="1">
          <a:blip r:embed="rId3">
            <a:alphaModFix/>
          </a:blip>
          <a:srcRect l="29400" t="33083" r="29715" b="17640"/>
          <a:stretch/>
        </p:blipFill>
        <p:spPr>
          <a:xfrm>
            <a:off x="3073331" y="1740938"/>
            <a:ext cx="1717707" cy="2897513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15"/>
          <p:cNvSpPr txBox="1"/>
          <p:nvPr/>
        </p:nvSpPr>
        <p:spPr>
          <a:xfrm>
            <a:off x="5719950" y="2131144"/>
            <a:ext cx="3013650" cy="2100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ko-KR" altLang="en-US" sz="1200" dirty="0">
                <a:solidFill>
                  <a:srgbClr val="424242"/>
                </a:solidFill>
              </a:rPr>
              <a:t>어떠한 현장이든 안전장비가 “</a:t>
            </a:r>
            <a:r>
              <a:rPr lang="ko-KR" altLang="en-US" sz="1200" b="1" dirty="0" err="1">
                <a:solidFill>
                  <a:srgbClr val="424242"/>
                </a:solidFill>
              </a:rPr>
              <a:t>필수</a:t>
            </a:r>
            <a:r>
              <a:rPr lang="ko-KR" altLang="en-US" sz="1200" dirty="0" err="1">
                <a:solidFill>
                  <a:srgbClr val="424242"/>
                </a:solidFill>
              </a:rPr>
              <a:t>”지만</a:t>
            </a:r>
            <a:r>
              <a:rPr lang="ko-KR" altLang="en-US" sz="1200" dirty="0">
                <a:solidFill>
                  <a:srgbClr val="424242"/>
                </a:solidFill>
              </a:rPr>
              <a:t> 안전교육 시간 부족</a:t>
            </a:r>
            <a:r>
              <a:rPr lang="en-US" altLang="ko-KR" sz="1200" dirty="0">
                <a:solidFill>
                  <a:srgbClr val="424242"/>
                </a:solidFill>
              </a:rPr>
              <a:t>, </a:t>
            </a:r>
            <a:r>
              <a:rPr lang="ko-KR" altLang="en-US" sz="1200" dirty="0">
                <a:solidFill>
                  <a:srgbClr val="424242"/>
                </a:solidFill>
              </a:rPr>
              <a:t>공사 비용절감 등 많은 이유로 안전 장비 장착의 관리감독이 제대로 되지 않습니다</a:t>
            </a:r>
            <a:r>
              <a:rPr lang="en-US" altLang="ko-KR" sz="1200" dirty="0">
                <a:solidFill>
                  <a:srgbClr val="424242"/>
                </a:solidFill>
              </a:rPr>
              <a:t>. </a:t>
            </a:r>
            <a:r>
              <a:rPr lang="ko-KR" altLang="en-US" sz="1200" dirty="0">
                <a:solidFill>
                  <a:srgbClr val="424242"/>
                </a:solidFill>
              </a:rPr>
              <a:t>이러한 안타까운 사고들을 방지할 수 있는 대안을 찾고자 “다양한 이유에서 사건사고를 방지할 수 있는 방안이 있지 않을까</a:t>
            </a:r>
            <a:r>
              <a:rPr lang="en-US" altLang="ko-KR" sz="1200" dirty="0">
                <a:solidFill>
                  <a:srgbClr val="424242"/>
                </a:solidFill>
              </a:rPr>
              <a:t>?” </a:t>
            </a:r>
            <a:r>
              <a:rPr lang="ko-KR" altLang="en-US" sz="1200" dirty="0">
                <a:solidFill>
                  <a:srgbClr val="424242"/>
                </a:solidFill>
              </a:rPr>
              <a:t>하는 생각과 함께 </a:t>
            </a:r>
            <a:r>
              <a:rPr lang="ko-KR" altLang="en-US" sz="1200" b="1" dirty="0">
                <a:solidFill>
                  <a:srgbClr val="424242"/>
                </a:solidFill>
              </a:rPr>
              <a:t>컴퓨터 비전</a:t>
            </a:r>
            <a:r>
              <a:rPr lang="en-US" altLang="ko-KR" sz="1200" b="1" dirty="0">
                <a:solidFill>
                  <a:srgbClr val="424242"/>
                </a:solidFill>
              </a:rPr>
              <a:t>(Computer Vision)</a:t>
            </a:r>
            <a:r>
              <a:rPr lang="ko-KR" altLang="en-US" sz="1200" dirty="0">
                <a:solidFill>
                  <a:srgbClr val="424242"/>
                </a:solidFill>
              </a:rPr>
              <a:t>을 이용해 착용 여부를 판단해주는 프로그램을 기획하게 됐습니다</a:t>
            </a:r>
            <a:r>
              <a:rPr lang="en-US" altLang="ko-KR" sz="1200" dirty="0">
                <a:solidFill>
                  <a:srgbClr val="424242"/>
                </a:solidFill>
              </a:rPr>
              <a:t>.</a:t>
            </a:r>
            <a:endParaRPr sz="1200" dirty="0">
              <a:solidFill>
                <a:srgbClr val="424242"/>
              </a:solidFill>
            </a:endParaRPr>
          </a:p>
          <a:p>
            <a:endParaRPr sz="1200" dirty="0">
              <a:solidFill>
                <a:srgbClr val="424242"/>
              </a:solidFill>
            </a:endParaRPr>
          </a:p>
        </p:txBody>
      </p:sp>
      <p:pic>
        <p:nvPicPr>
          <p:cNvPr id="133" name="Google Shape;13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350" y="1771594"/>
            <a:ext cx="2510851" cy="171463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34" name="Google Shape;134;p15"/>
          <p:cNvSpPr txBox="1"/>
          <p:nvPr/>
        </p:nvSpPr>
        <p:spPr>
          <a:xfrm>
            <a:off x="3146438" y="3264991"/>
            <a:ext cx="1608075" cy="224550"/>
          </a:xfrm>
          <a:prstGeom prst="rect">
            <a:avLst/>
          </a:prstGeom>
          <a:noFill/>
          <a:ln w="38100" cap="flat" cmpd="sng">
            <a:solidFill>
              <a:srgbClr val="F9CA1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endParaRPr sz="1050">
              <a:solidFill>
                <a:srgbClr val="FF0000"/>
              </a:solidFill>
            </a:endParaRPr>
          </a:p>
        </p:txBody>
      </p:sp>
      <p:sp>
        <p:nvSpPr>
          <p:cNvPr id="135" name="Google Shape;135;p15"/>
          <p:cNvSpPr/>
          <p:nvPr/>
        </p:nvSpPr>
        <p:spPr>
          <a:xfrm>
            <a:off x="250894" y="1353094"/>
            <a:ext cx="708525" cy="3613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endParaRPr sz="1350">
              <a:solidFill>
                <a:schemeClr val="dk1"/>
              </a:solidFill>
            </a:endParaRPr>
          </a:p>
        </p:txBody>
      </p:sp>
      <p:sp>
        <p:nvSpPr>
          <p:cNvPr id="136" name="Google Shape;136;p15"/>
          <p:cNvSpPr txBox="1"/>
          <p:nvPr/>
        </p:nvSpPr>
        <p:spPr>
          <a:xfrm>
            <a:off x="293531" y="1410244"/>
            <a:ext cx="623250" cy="276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 algn="ctr"/>
            <a:r>
              <a:rPr lang="ko-KR" altLang="en-US" sz="1350" b="1">
                <a:solidFill>
                  <a:srgbClr val="3F3F3F"/>
                </a:solidFill>
              </a:rPr>
              <a:t>배경</a:t>
            </a:r>
            <a:endParaRPr sz="1350"/>
          </a:p>
        </p:txBody>
      </p:sp>
      <p:sp>
        <p:nvSpPr>
          <p:cNvPr id="137" name="Google Shape;137;p15"/>
          <p:cNvSpPr txBox="1"/>
          <p:nvPr/>
        </p:nvSpPr>
        <p:spPr>
          <a:xfrm>
            <a:off x="5466675" y="1452431"/>
            <a:ext cx="708525" cy="276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ko-KR" altLang="en-US" sz="1350" b="1">
                <a:solidFill>
                  <a:srgbClr val="3F3F3F"/>
                </a:solidFill>
              </a:rPr>
              <a:t>목적</a:t>
            </a:r>
            <a:endParaRPr sz="1350"/>
          </a:p>
        </p:txBody>
      </p:sp>
      <p:sp>
        <p:nvSpPr>
          <p:cNvPr id="138" name="Google Shape;138;p15"/>
          <p:cNvSpPr/>
          <p:nvPr/>
        </p:nvSpPr>
        <p:spPr>
          <a:xfrm>
            <a:off x="5394394" y="1480579"/>
            <a:ext cx="708525" cy="361350"/>
          </a:xfrm>
          <a:prstGeom prst="rect">
            <a:avLst/>
          </a:prstGeom>
          <a:solidFill>
            <a:srgbClr val="F9CA17"/>
          </a:solidFill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endParaRPr sz="1350">
              <a:solidFill>
                <a:schemeClr val="dk1"/>
              </a:solidFill>
            </a:endParaRPr>
          </a:p>
        </p:txBody>
      </p:sp>
      <p:sp>
        <p:nvSpPr>
          <p:cNvPr id="139" name="Google Shape;139;p15"/>
          <p:cNvSpPr txBox="1"/>
          <p:nvPr/>
        </p:nvSpPr>
        <p:spPr>
          <a:xfrm>
            <a:off x="5437031" y="1537729"/>
            <a:ext cx="623250" cy="276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 algn="ctr"/>
            <a:r>
              <a:rPr lang="ko-KR" altLang="en-US" sz="1350" b="1">
                <a:solidFill>
                  <a:srgbClr val="3F3F3F"/>
                </a:solidFill>
              </a:rPr>
              <a:t>목적</a:t>
            </a:r>
            <a:endParaRPr sz="1350"/>
          </a:p>
        </p:txBody>
      </p:sp>
      <p:sp>
        <p:nvSpPr>
          <p:cNvPr id="140" name="Google Shape;140;p15"/>
          <p:cNvSpPr/>
          <p:nvPr/>
        </p:nvSpPr>
        <p:spPr>
          <a:xfrm>
            <a:off x="250894" y="1353094"/>
            <a:ext cx="708525" cy="361350"/>
          </a:xfrm>
          <a:prstGeom prst="rect">
            <a:avLst/>
          </a:prstGeom>
          <a:solidFill>
            <a:srgbClr val="F9CA17"/>
          </a:solidFill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endParaRPr sz="1350">
              <a:solidFill>
                <a:schemeClr val="dk1"/>
              </a:solidFill>
            </a:endParaRPr>
          </a:p>
        </p:txBody>
      </p:sp>
      <p:sp>
        <p:nvSpPr>
          <p:cNvPr id="141" name="Google Shape;141;p15"/>
          <p:cNvSpPr txBox="1"/>
          <p:nvPr/>
        </p:nvSpPr>
        <p:spPr>
          <a:xfrm>
            <a:off x="293531" y="1410244"/>
            <a:ext cx="623250" cy="276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 algn="ctr"/>
            <a:r>
              <a:rPr lang="ko-KR" altLang="en-US" sz="1350" b="1">
                <a:solidFill>
                  <a:srgbClr val="3F3F3F"/>
                </a:solidFill>
              </a:rPr>
              <a:t>배경</a:t>
            </a:r>
            <a:endParaRPr sz="1350"/>
          </a:p>
        </p:txBody>
      </p:sp>
      <p:pic>
        <p:nvPicPr>
          <p:cNvPr id="142" name="Google Shape;142;p15"/>
          <p:cNvPicPr preferRelativeResize="0"/>
          <p:nvPr/>
        </p:nvPicPr>
        <p:blipFill rotWithShape="1">
          <a:blip r:embed="rId5">
            <a:alphaModFix/>
          </a:blip>
          <a:srcRect b="2085"/>
          <a:stretch/>
        </p:blipFill>
        <p:spPr>
          <a:xfrm>
            <a:off x="505351" y="3658481"/>
            <a:ext cx="2510849" cy="10148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9C2C80DA-9A4A-4BCA-AA9B-497E86789FEE}"/>
              </a:ext>
            </a:extLst>
          </p:cNvPr>
          <p:cNvCxnSpPr/>
          <p:nvPr/>
        </p:nvCxnSpPr>
        <p:spPr>
          <a:xfrm>
            <a:off x="784860" y="896672"/>
            <a:ext cx="8370000" cy="0"/>
          </a:xfrm>
          <a:prstGeom prst="line">
            <a:avLst/>
          </a:prstGeom>
          <a:ln>
            <a:solidFill>
              <a:srgbClr val="F9CA1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7942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6"/>
          <p:cNvSpPr/>
          <p:nvPr/>
        </p:nvSpPr>
        <p:spPr>
          <a:xfrm>
            <a:off x="5470945" y="1630779"/>
            <a:ext cx="3251414" cy="2745836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endParaRPr sz="1350">
              <a:solidFill>
                <a:schemeClr val="dk1"/>
              </a:solidFill>
            </a:endParaRPr>
          </a:p>
        </p:txBody>
      </p:sp>
      <p:pic>
        <p:nvPicPr>
          <p:cNvPr id="148" name="Google Shape;148;p16"/>
          <p:cNvPicPr preferRelativeResize="0"/>
          <p:nvPr/>
        </p:nvPicPr>
        <p:blipFill rotWithShape="1">
          <a:blip r:embed="rId3">
            <a:alphaModFix/>
          </a:blip>
          <a:srcRect l="4800" r="4800"/>
          <a:stretch/>
        </p:blipFill>
        <p:spPr>
          <a:xfrm>
            <a:off x="890269" y="1668488"/>
            <a:ext cx="3722551" cy="2423681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16"/>
          <p:cNvSpPr/>
          <p:nvPr/>
        </p:nvSpPr>
        <p:spPr>
          <a:xfrm>
            <a:off x="784860" y="0"/>
            <a:ext cx="8370000" cy="99000"/>
          </a:xfrm>
          <a:prstGeom prst="rect">
            <a:avLst/>
          </a:prstGeom>
          <a:solidFill>
            <a:srgbClr val="F9CA17"/>
          </a:solidFill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endParaRPr sz="1350">
              <a:solidFill>
                <a:schemeClr val="dk1"/>
              </a:solidFill>
            </a:endParaRPr>
          </a:p>
        </p:txBody>
      </p:sp>
      <p:pic>
        <p:nvPicPr>
          <p:cNvPr id="150" name="Google Shape;150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0424" y="1413024"/>
            <a:ext cx="4636901" cy="3178252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16"/>
          <p:cNvSpPr/>
          <p:nvPr/>
        </p:nvSpPr>
        <p:spPr>
          <a:xfrm>
            <a:off x="3304531" y="1912688"/>
            <a:ext cx="614700" cy="608400"/>
          </a:xfrm>
          <a:prstGeom prst="rect">
            <a:avLst/>
          </a:prstGeom>
          <a:noFill/>
          <a:ln w="28575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sz="1050"/>
          </a:p>
        </p:txBody>
      </p:sp>
      <p:sp>
        <p:nvSpPr>
          <p:cNvPr id="152" name="Google Shape;152;p16"/>
          <p:cNvSpPr/>
          <p:nvPr/>
        </p:nvSpPr>
        <p:spPr>
          <a:xfrm>
            <a:off x="1219856" y="2488122"/>
            <a:ext cx="495225" cy="490275"/>
          </a:xfrm>
          <a:prstGeom prst="rect">
            <a:avLst/>
          </a:prstGeom>
          <a:noFill/>
          <a:ln w="28575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sz="1050"/>
          </a:p>
        </p:txBody>
      </p:sp>
      <p:sp>
        <p:nvSpPr>
          <p:cNvPr id="153" name="Google Shape;153;p16"/>
          <p:cNvSpPr/>
          <p:nvPr/>
        </p:nvSpPr>
        <p:spPr>
          <a:xfrm>
            <a:off x="3149399" y="2515875"/>
            <a:ext cx="443250" cy="438525"/>
          </a:xfrm>
          <a:prstGeom prst="rect">
            <a:avLst/>
          </a:prstGeom>
          <a:noFill/>
          <a:ln w="28575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sz="1050"/>
          </a:p>
        </p:txBody>
      </p:sp>
      <p:sp>
        <p:nvSpPr>
          <p:cNvPr id="157" name="Google Shape;157;p16"/>
          <p:cNvSpPr/>
          <p:nvPr/>
        </p:nvSpPr>
        <p:spPr>
          <a:xfrm>
            <a:off x="8036963" y="4863020"/>
            <a:ext cx="1157625" cy="38182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endParaRPr sz="1350">
              <a:solidFill>
                <a:schemeClr val="dk1"/>
              </a:solidFill>
            </a:endParaRPr>
          </a:p>
        </p:txBody>
      </p:sp>
      <p:sp>
        <p:nvSpPr>
          <p:cNvPr id="159" name="Google Shape;159;p16"/>
          <p:cNvSpPr/>
          <p:nvPr/>
        </p:nvSpPr>
        <p:spPr>
          <a:xfrm>
            <a:off x="5746425" y="1417755"/>
            <a:ext cx="918409" cy="381825"/>
          </a:xfrm>
          <a:prstGeom prst="rect">
            <a:avLst/>
          </a:prstGeom>
          <a:solidFill>
            <a:srgbClr val="F9CA17"/>
          </a:solidFill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endParaRPr sz="1350">
              <a:solidFill>
                <a:schemeClr val="dk1"/>
              </a:solidFill>
            </a:endParaRPr>
          </a:p>
        </p:txBody>
      </p:sp>
      <p:sp>
        <p:nvSpPr>
          <p:cNvPr id="160" name="Google Shape;160;p16"/>
          <p:cNvSpPr txBox="1"/>
          <p:nvPr/>
        </p:nvSpPr>
        <p:spPr>
          <a:xfrm>
            <a:off x="5762054" y="1470183"/>
            <a:ext cx="918409" cy="276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 algn="ctr"/>
            <a:r>
              <a:rPr lang="ko-KR" altLang="en-US" sz="1350" b="1" dirty="0">
                <a:solidFill>
                  <a:srgbClr val="3F3F3F"/>
                </a:solidFill>
              </a:rPr>
              <a:t>제안 목적</a:t>
            </a:r>
            <a:endParaRPr sz="1350" dirty="0"/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9C2C80DA-9A4A-4BCA-AA9B-497E86789FEE}"/>
              </a:ext>
            </a:extLst>
          </p:cNvPr>
          <p:cNvCxnSpPr/>
          <p:nvPr/>
        </p:nvCxnSpPr>
        <p:spPr>
          <a:xfrm>
            <a:off x="784860" y="896668"/>
            <a:ext cx="8370000" cy="0"/>
          </a:xfrm>
          <a:prstGeom prst="line">
            <a:avLst/>
          </a:prstGeom>
          <a:ln>
            <a:solidFill>
              <a:srgbClr val="F9CA1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Google Shape;158;p16"/>
          <p:cNvSpPr txBox="1"/>
          <p:nvPr/>
        </p:nvSpPr>
        <p:spPr>
          <a:xfrm>
            <a:off x="5586575" y="2321209"/>
            <a:ext cx="3083176" cy="1361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US" sz="1200" dirty="0" smtClean="0">
                <a:solidFill>
                  <a:schemeClr val="dk1"/>
                </a:solidFill>
              </a:rPr>
              <a:t>SEE(Safety Equipment Enforcement)</a:t>
            </a:r>
            <a:r>
              <a:rPr lang="ko-KR" altLang="en-US" sz="1200" dirty="0" smtClean="0">
                <a:solidFill>
                  <a:schemeClr val="dk1"/>
                </a:solidFill>
              </a:rPr>
              <a:t>를 이용해 현장 근로자들이 필수 안전장비를 모두 </a:t>
            </a:r>
            <a:r>
              <a:rPr lang="ko-KR" altLang="en-US" sz="1200" b="1" dirty="0" smtClean="0">
                <a:solidFill>
                  <a:schemeClr val="dk1"/>
                </a:solidFill>
              </a:rPr>
              <a:t>착용</a:t>
            </a:r>
            <a:r>
              <a:rPr lang="ko-KR" altLang="en-US" sz="1200" dirty="0" smtClean="0">
                <a:solidFill>
                  <a:schemeClr val="dk1"/>
                </a:solidFill>
              </a:rPr>
              <a:t>했는지 확인이 가능하며</a:t>
            </a:r>
            <a:r>
              <a:rPr lang="en-US" altLang="ko-KR" sz="1200" dirty="0" smtClean="0">
                <a:solidFill>
                  <a:schemeClr val="dk1"/>
                </a:solidFill>
              </a:rPr>
              <a:t>,</a:t>
            </a:r>
            <a:r>
              <a:rPr lang="ko-KR" altLang="en-US" sz="1200" dirty="0" smtClean="0">
                <a:solidFill>
                  <a:schemeClr val="dk1"/>
                </a:solidFill>
              </a:rPr>
              <a:t>안전장비 </a:t>
            </a:r>
            <a:r>
              <a:rPr lang="ko-KR" altLang="en-US" sz="1200" b="1" dirty="0" smtClean="0">
                <a:solidFill>
                  <a:schemeClr val="dk1"/>
                </a:solidFill>
              </a:rPr>
              <a:t>착용 시에만 </a:t>
            </a:r>
            <a:r>
              <a:rPr lang="ko-KR" altLang="en-US" sz="1200" dirty="0" smtClean="0">
                <a:solidFill>
                  <a:schemeClr val="dk1"/>
                </a:solidFill>
              </a:rPr>
              <a:t>각 현장에 입장 가능하게 함으로써 근로자들의 안전을 확보하고 사고를 줄일 수 있도록 하는 것을 목표로 잡고있습니다</a:t>
            </a:r>
            <a:r>
              <a:rPr lang="en-US" altLang="ko-KR" sz="1200" dirty="0" smtClean="0">
                <a:solidFill>
                  <a:schemeClr val="dk1"/>
                </a:solidFill>
              </a:rPr>
              <a:t>.</a:t>
            </a:r>
            <a:endParaRPr sz="1200" dirty="0">
              <a:solidFill>
                <a:schemeClr val="dk1"/>
              </a:solidFill>
            </a:endParaRPr>
          </a:p>
        </p:txBody>
      </p:sp>
      <p:sp>
        <p:nvSpPr>
          <p:cNvPr id="16" name="Google Shape;127;p15"/>
          <p:cNvSpPr txBox="1"/>
          <p:nvPr/>
        </p:nvSpPr>
        <p:spPr>
          <a:xfrm>
            <a:off x="831225" y="333594"/>
            <a:ext cx="5343975" cy="623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 marL="342900" indent="-361950">
              <a:buClr>
                <a:schemeClr val="dk1"/>
              </a:buClr>
              <a:buSzPts val="4000"/>
              <a:buAutoNum type="arabicPeriod"/>
            </a:pPr>
            <a:r>
              <a:rPr lang="ko-KR" altLang="en-US" sz="3600" b="1" dirty="0" smtClean="0">
                <a:solidFill>
                  <a:schemeClr val="dk1"/>
                </a:solidFill>
              </a:rPr>
              <a:t> 기획 </a:t>
            </a:r>
            <a:r>
              <a:rPr lang="ko-KR" altLang="en-US" sz="3600" b="1" dirty="0">
                <a:solidFill>
                  <a:schemeClr val="dk1"/>
                </a:solidFill>
              </a:rPr>
              <a:t>배경 및 목적</a:t>
            </a:r>
            <a:endParaRPr sz="3600" b="1" dirty="0"/>
          </a:p>
        </p:txBody>
      </p:sp>
    </p:spTree>
    <p:extLst>
      <p:ext uri="{BB962C8B-B14F-4D97-AF65-F5344CB8AC3E}">
        <p14:creationId xmlns:p14="http://schemas.microsoft.com/office/powerpoint/2010/main" val="4232867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C6B5AD2-761E-4C71-8EBA-30C87D62A377}"/>
              </a:ext>
            </a:extLst>
          </p:cNvPr>
          <p:cNvSpPr/>
          <p:nvPr/>
        </p:nvSpPr>
        <p:spPr>
          <a:xfrm>
            <a:off x="784860" y="0"/>
            <a:ext cx="8370000" cy="99060"/>
          </a:xfrm>
          <a:prstGeom prst="rect">
            <a:avLst/>
          </a:prstGeom>
          <a:solidFill>
            <a:srgbClr val="F9CA17"/>
          </a:solidFill>
          <a:ln>
            <a:solidFill>
              <a:srgbClr val="F9CA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C2C80DA-9A4A-4BCA-AA9B-497E86789FEE}"/>
              </a:ext>
            </a:extLst>
          </p:cNvPr>
          <p:cNvCxnSpPr/>
          <p:nvPr/>
        </p:nvCxnSpPr>
        <p:spPr>
          <a:xfrm>
            <a:off x="784860" y="888614"/>
            <a:ext cx="8370000" cy="0"/>
          </a:xfrm>
          <a:prstGeom prst="line">
            <a:avLst/>
          </a:prstGeom>
          <a:ln>
            <a:solidFill>
              <a:srgbClr val="F9CA1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CC551A2F-105F-4C83-B37B-11084DC0B24E}"/>
              </a:ext>
            </a:extLst>
          </p:cNvPr>
          <p:cNvSpPr/>
          <p:nvPr/>
        </p:nvSpPr>
        <p:spPr>
          <a:xfrm>
            <a:off x="197387" y="1415941"/>
            <a:ext cx="2787940" cy="2317859"/>
          </a:xfrm>
          <a:prstGeom prst="rect">
            <a:avLst/>
          </a:prstGeom>
          <a:solidFill>
            <a:srgbClr val="F6F3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</a:endParaRPr>
          </a:p>
        </p:txBody>
      </p:sp>
      <p:sp>
        <p:nvSpPr>
          <p:cNvPr id="25" name="이등변 삼각형 24">
            <a:extLst>
              <a:ext uri="{FF2B5EF4-FFF2-40B4-BE49-F238E27FC236}">
                <a16:creationId xmlns:a16="http://schemas.microsoft.com/office/drawing/2014/main" id="{578D4F44-30D9-4794-8878-7E5669FDCD27}"/>
              </a:ext>
            </a:extLst>
          </p:cNvPr>
          <p:cNvSpPr/>
          <p:nvPr/>
        </p:nvSpPr>
        <p:spPr>
          <a:xfrm rot="5400000">
            <a:off x="3120006" y="2425745"/>
            <a:ext cx="341066" cy="335900"/>
          </a:xfrm>
          <a:prstGeom prst="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C86C635-6A00-401F-859F-44D616557BEF}"/>
              </a:ext>
            </a:extLst>
          </p:cNvPr>
          <p:cNvSpPr/>
          <p:nvPr/>
        </p:nvSpPr>
        <p:spPr>
          <a:xfrm>
            <a:off x="3531457" y="1454249"/>
            <a:ext cx="2857475" cy="2378660"/>
          </a:xfrm>
          <a:prstGeom prst="rect">
            <a:avLst/>
          </a:prstGeom>
          <a:solidFill>
            <a:srgbClr val="E2DB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118F27B-34AD-4B27-9068-E56BB1A01316}"/>
              </a:ext>
            </a:extLst>
          </p:cNvPr>
          <p:cNvSpPr/>
          <p:nvPr/>
        </p:nvSpPr>
        <p:spPr>
          <a:xfrm>
            <a:off x="4355394" y="1254809"/>
            <a:ext cx="1209600" cy="459000"/>
          </a:xfrm>
          <a:prstGeom prst="rect">
            <a:avLst/>
          </a:prstGeom>
          <a:solidFill>
            <a:srgbClr val="AE8A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</a:endParaRPr>
          </a:p>
        </p:txBody>
      </p:sp>
      <p:sp>
        <p:nvSpPr>
          <p:cNvPr id="32" name="이등변 삼각형 31">
            <a:extLst>
              <a:ext uri="{FF2B5EF4-FFF2-40B4-BE49-F238E27FC236}">
                <a16:creationId xmlns:a16="http://schemas.microsoft.com/office/drawing/2014/main" id="{C9B6E354-00BB-4E95-99F4-A0DD7A40C1CD}"/>
              </a:ext>
            </a:extLst>
          </p:cNvPr>
          <p:cNvSpPr/>
          <p:nvPr/>
        </p:nvSpPr>
        <p:spPr>
          <a:xfrm rot="5400000">
            <a:off x="6461435" y="2425862"/>
            <a:ext cx="340200" cy="334800"/>
          </a:xfrm>
          <a:prstGeom prst="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FC47690-18D2-49FF-8257-559833F16594}"/>
              </a:ext>
            </a:extLst>
          </p:cNvPr>
          <p:cNvSpPr/>
          <p:nvPr/>
        </p:nvSpPr>
        <p:spPr>
          <a:xfrm>
            <a:off x="6849986" y="1415942"/>
            <a:ext cx="2053590" cy="2416967"/>
          </a:xfrm>
          <a:prstGeom prst="rect">
            <a:avLst/>
          </a:prstGeom>
          <a:solidFill>
            <a:srgbClr val="A793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986610" y="1242785"/>
            <a:ext cx="1209494" cy="459000"/>
            <a:chOff x="942274" y="1242785"/>
            <a:chExt cx="1209494" cy="459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E88DBD6-2F29-4571-B39F-AB83CD3A7B30}"/>
                </a:ext>
              </a:extLst>
            </p:cNvPr>
            <p:cNvSpPr/>
            <p:nvPr/>
          </p:nvSpPr>
          <p:spPr>
            <a:xfrm>
              <a:off x="942274" y="1242785"/>
              <a:ext cx="1209494" cy="459000"/>
            </a:xfrm>
            <a:prstGeom prst="rect">
              <a:avLst/>
            </a:prstGeom>
            <a:solidFill>
              <a:srgbClr val="D4C1B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7A1C66E-997B-43A8-A026-4507CDC9FC8A}"/>
                </a:ext>
              </a:extLst>
            </p:cNvPr>
            <p:cNvSpPr txBox="1"/>
            <p:nvPr/>
          </p:nvSpPr>
          <p:spPr>
            <a:xfrm>
              <a:off x="984184" y="1281607"/>
              <a:ext cx="11256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800" b="1" dirty="0">
                  <a:solidFill>
                    <a:schemeClr val="bg1"/>
                  </a:solidFill>
                  <a:latin typeface="+mj-lt"/>
                  <a:ea typeface="+mj-ea"/>
                </a:rPr>
                <a:t>데이터 </a:t>
              </a:r>
              <a:r>
                <a:rPr lang="en-US" altLang="ko-KR" sz="1800" b="1" dirty="0">
                  <a:solidFill>
                    <a:schemeClr val="bg1"/>
                  </a:solidFill>
                  <a:latin typeface="+mj-lt"/>
                  <a:ea typeface="+mj-ea"/>
                </a:rPr>
                <a:t>1</a:t>
              </a:r>
              <a:endParaRPr lang="ko-KR" altLang="en-US" sz="1800" b="1" dirty="0">
                <a:solidFill>
                  <a:schemeClr val="bg1"/>
                </a:solidFill>
                <a:latin typeface="+mj-lt"/>
                <a:ea typeface="+mj-ea"/>
              </a:endParaRP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05013AB5-FFF1-4A6A-9E6C-8175831DD167}"/>
              </a:ext>
            </a:extLst>
          </p:cNvPr>
          <p:cNvSpPr txBox="1"/>
          <p:nvPr/>
        </p:nvSpPr>
        <p:spPr>
          <a:xfrm>
            <a:off x="4447824" y="1293631"/>
            <a:ext cx="10247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1" dirty="0">
                <a:solidFill>
                  <a:schemeClr val="bg1"/>
                </a:solidFill>
                <a:latin typeface="+mj-lt"/>
                <a:ea typeface="+mj-ea"/>
              </a:rPr>
              <a:t>데이터</a:t>
            </a:r>
            <a:r>
              <a:rPr lang="en-US" altLang="ko-KR" sz="1800" b="1" dirty="0">
                <a:solidFill>
                  <a:schemeClr val="bg1"/>
                </a:solidFill>
                <a:latin typeface="+mj-lt"/>
                <a:ea typeface="+mj-ea"/>
              </a:rPr>
              <a:t>2</a:t>
            </a:r>
            <a:endParaRPr lang="ko-KR" altLang="en-US" sz="1800" b="1" dirty="0">
              <a:solidFill>
                <a:schemeClr val="bg1"/>
              </a:solidFill>
              <a:latin typeface="+mj-lt"/>
              <a:ea typeface="+mj-ea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7271981" y="1230761"/>
            <a:ext cx="1209600" cy="459000"/>
            <a:chOff x="7236164" y="1230761"/>
            <a:chExt cx="1209600" cy="459000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E516AD33-78D6-4317-B42D-DA9574EB26CD}"/>
                </a:ext>
              </a:extLst>
            </p:cNvPr>
            <p:cNvSpPr/>
            <p:nvPr/>
          </p:nvSpPr>
          <p:spPr>
            <a:xfrm>
              <a:off x="7236164" y="1230761"/>
              <a:ext cx="1209600" cy="459000"/>
            </a:xfrm>
            <a:prstGeom prst="rect">
              <a:avLst/>
            </a:prstGeom>
            <a:solidFill>
              <a:srgbClr val="6351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C87BA65-4E50-47F4-8EF8-6886EAA7AFBB}"/>
                </a:ext>
              </a:extLst>
            </p:cNvPr>
            <p:cNvSpPr txBox="1"/>
            <p:nvPr/>
          </p:nvSpPr>
          <p:spPr>
            <a:xfrm>
              <a:off x="7338263" y="1269583"/>
              <a:ext cx="10054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800" b="1" dirty="0">
                  <a:solidFill>
                    <a:schemeClr val="bg1"/>
                  </a:solidFill>
                  <a:latin typeface="+mj-lt"/>
                  <a:ea typeface="+mj-ea"/>
                </a:rPr>
                <a:t>데이터</a:t>
              </a:r>
              <a:r>
                <a:rPr lang="en-US" altLang="ko-KR" sz="1800" b="1" dirty="0">
                  <a:solidFill>
                    <a:schemeClr val="bg1"/>
                  </a:solidFill>
                  <a:latin typeface="+mj-lt"/>
                  <a:ea typeface="+mj-ea"/>
                </a:rPr>
                <a:t>3</a:t>
              </a:r>
              <a:endParaRPr lang="ko-KR" altLang="en-US" sz="1800" b="1" dirty="0">
                <a:solidFill>
                  <a:schemeClr val="bg1"/>
                </a:solidFill>
                <a:latin typeface="+mj-lt"/>
                <a:ea typeface="+mj-ea"/>
              </a:endParaRPr>
            </a:p>
          </p:txBody>
        </p:sp>
      </p:grpSp>
      <p:pic>
        <p:nvPicPr>
          <p:cNvPr id="24" name="Google Shape;181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575052" y="2075651"/>
            <a:ext cx="2770284" cy="11358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17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787" y="1814840"/>
            <a:ext cx="2611959" cy="1765988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185;p18"/>
          <p:cNvSpPr/>
          <p:nvPr/>
        </p:nvSpPr>
        <p:spPr>
          <a:xfrm>
            <a:off x="7116956" y="2027778"/>
            <a:ext cx="1519650" cy="1519650"/>
          </a:xfrm>
          <a:prstGeom prst="arc">
            <a:avLst>
              <a:gd name="adj1" fmla="val 32268"/>
              <a:gd name="adj2" fmla="val 19284665"/>
            </a:avLst>
          </a:prstGeom>
          <a:noFill/>
          <a:ln w="190500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endParaRPr sz="2100">
              <a:solidFill>
                <a:schemeClr val="dk1"/>
              </a:solidFill>
            </a:endParaRPr>
          </a:p>
        </p:txBody>
      </p:sp>
      <p:sp>
        <p:nvSpPr>
          <p:cNvPr id="33" name="Google Shape;187;p18"/>
          <p:cNvSpPr txBox="1"/>
          <p:nvPr/>
        </p:nvSpPr>
        <p:spPr>
          <a:xfrm>
            <a:off x="7414139" y="2595305"/>
            <a:ext cx="853650" cy="346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 algn="ctr"/>
            <a:r>
              <a:rPr lang="en-US" altLang="ko-KR" sz="1800" b="1">
                <a:solidFill>
                  <a:srgbClr val="3A3838"/>
                </a:solidFill>
              </a:rPr>
              <a:t>10GB</a:t>
            </a:r>
            <a:endParaRPr sz="1800" b="1">
              <a:solidFill>
                <a:srgbClr val="3A3838"/>
              </a:solidFill>
            </a:endParaRPr>
          </a:p>
        </p:txBody>
      </p:sp>
      <p:sp>
        <p:nvSpPr>
          <p:cNvPr id="36" name="Google Shape;186;p18"/>
          <p:cNvSpPr/>
          <p:nvPr/>
        </p:nvSpPr>
        <p:spPr>
          <a:xfrm>
            <a:off x="7111305" y="2026565"/>
            <a:ext cx="1519650" cy="1519650"/>
          </a:xfrm>
          <a:prstGeom prst="arc">
            <a:avLst>
              <a:gd name="adj1" fmla="val 19333846"/>
              <a:gd name="adj2" fmla="val 0"/>
            </a:avLst>
          </a:prstGeom>
          <a:noFill/>
          <a:ln w="190500" cap="flat" cmpd="sng">
            <a:solidFill>
              <a:srgbClr val="F9CA1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endParaRPr sz="2100">
              <a:solidFill>
                <a:schemeClr val="dk1"/>
              </a:solidFill>
            </a:endParaRPr>
          </a:p>
        </p:txBody>
      </p:sp>
      <p:sp>
        <p:nvSpPr>
          <p:cNvPr id="37" name="양쪽 대괄호 36">
            <a:extLst>
              <a:ext uri="{FF2B5EF4-FFF2-40B4-BE49-F238E27FC236}">
                <a16:creationId xmlns:a16="http://schemas.microsoft.com/office/drawing/2014/main" id="{0A01BE53-BA69-4480-A2BD-B0CEC6A0F9D4}"/>
              </a:ext>
            </a:extLst>
          </p:cNvPr>
          <p:cNvSpPr/>
          <p:nvPr/>
        </p:nvSpPr>
        <p:spPr>
          <a:xfrm>
            <a:off x="596664" y="3925474"/>
            <a:ext cx="8006316" cy="977996"/>
          </a:xfrm>
          <a:prstGeom prst="bracketPair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8" name="TextBox 7"/>
          <p:cNvSpPr txBox="1"/>
          <p:nvPr/>
        </p:nvSpPr>
        <p:spPr>
          <a:xfrm>
            <a:off x="894425" y="4045140"/>
            <a:ext cx="741079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+mn-lt"/>
              </a:rPr>
              <a:t>AI </a:t>
            </a:r>
            <a:r>
              <a:rPr lang="ko-KR" altLang="en-US" b="1" dirty="0">
                <a:latin typeface="+mn-lt"/>
              </a:rPr>
              <a:t>허브에서 제공하는 공사현장 안전 장비 인식 이미지 데이터들</a:t>
            </a:r>
            <a:r>
              <a:rPr lang="en-US" altLang="ko-KR" sz="1100" b="1" dirty="0">
                <a:latin typeface="+mn-lt"/>
              </a:rPr>
              <a:t>(1TB)</a:t>
            </a:r>
            <a:r>
              <a:rPr lang="ko-KR" altLang="en-US" b="1" dirty="0">
                <a:latin typeface="+mn-lt"/>
              </a:rPr>
              <a:t>이 많아 그 중 </a:t>
            </a:r>
            <a:r>
              <a:rPr lang="ko-KR" altLang="en-US" b="1" dirty="0" smtClean="0">
                <a:latin typeface="+mn-lt"/>
              </a:rPr>
              <a:t>제일 중 요한 </a:t>
            </a:r>
            <a:r>
              <a:rPr lang="en-US" altLang="ko-KR" b="1" dirty="0">
                <a:latin typeface="+mn-lt"/>
              </a:rPr>
              <a:t>1~8</a:t>
            </a:r>
            <a:r>
              <a:rPr lang="ko-KR" altLang="en-US" b="1" dirty="0">
                <a:latin typeface="+mn-lt"/>
              </a:rPr>
              <a:t>번까지의 안전 보호구</a:t>
            </a:r>
            <a:r>
              <a:rPr lang="en-US" altLang="ko-KR" sz="1100" b="1" dirty="0">
                <a:latin typeface="+mn-lt"/>
              </a:rPr>
              <a:t>(</a:t>
            </a:r>
            <a:r>
              <a:rPr lang="ko-KR" altLang="en-US" sz="1100" b="1" dirty="0">
                <a:latin typeface="+mn-lt"/>
              </a:rPr>
              <a:t> 안전벨트</a:t>
            </a:r>
            <a:r>
              <a:rPr lang="en-US" altLang="ko-KR" sz="1100" b="1" dirty="0">
                <a:latin typeface="+mn-lt"/>
              </a:rPr>
              <a:t>, </a:t>
            </a:r>
            <a:r>
              <a:rPr lang="ko-KR" altLang="en-US" sz="1100" b="1" dirty="0" err="1">
                <a:latin typeface="+mn-lt"/>
              </a:rPr>
              <a:t>안전고리</a:t>
            </a:r>
            <a:r>
              <a:rPr lang="en-US" altLang="ko-KR" sz="1100" b="1" dirty="0">
                <a:latin typeface="+mn-lt"/>
              </a:rPr>
              <a:t>, </a:t>
            </a:r>
            <a:r>
              <a:rPr lang="ko-KR" altLang="en-US" sz="1100" b="1" dirty="0">
                <a:latin typeface="+mn-lt"/>
              </a:rPr>
              <a:t>안전화</a:t>
            </a:r>
            <a:r>
              <a:rPr lang="en-US" altLang="ko-KR" sz="1100" b="1" dirty="0">
                <a:latin typeface="+mn-lt"/>
              </a:rPr>
              <a:t>, </a:t>
            </a:r>
            <a:r>
              <a:rPr lang="ko-KR" altLang="en-US" sz="1100" b="1" dirty="0">
                <a:latin typeface="+mn-lt"/>
              </a:rPr>
              <a:t>안전모 </a:t>
            </a:r>
            <a:r>
              <a:rPr lang="en-US" altLang="ko-KR" sz="1100" b="1" dirty="0">
                <a:latin typeface="+mn-lt"/>
              </a:rPr>
              <a:t>) </a:t>
            </a:r>
            <a:r>
              <a:rPr lang="ko-KR" altLang="en-US" b="1" dirty="0">
                <a:latin typeface="+mn-lt"/>
              </a:rPr>
              <a:t>클래스만 사용한 결과 </a:t>
            </a:r>
            <a:r>
              <a:rPr lang="en-US" altLang="ko-KR" b="1" dirty="0" smtClean="0">
                <a:latin typeface="+mn-lt"/>
              </a:rPr>
              <a:t>10GB </a:t>
            </a:r>
            <a:r>
              <a:rPr lang="ko-KR" altLang="en-US" b="1" dirty="0" smtClean="0">
                <a:latin typeface="+mn-lt"/>
              </a:rPr>
              <a:t>의 </a:t>
            </a:r>
            <a:r>
              <a:rPr lang="ko-KR" altLang="en-US" b="1" dirty="0">
                <a:latin typeface="+mn-lt"/>
              </a:rPr>
              <a:t>데이터가 나왔습니다</a:t>
            </a:r>
          </a:p>
        </p:txBody>
      </p:sp>
      <p:sp>
        <p:nvSpPr>
          <p:cNvPr id="30" name="Google Shape;127;p15"/>
          <p:cNvSpPr txBox="1"/>
          <p:nvPr/>
        </p:nvSpPr>
        <p:spPr>
          <a:xfrm>
            <a:off x="859469" y="338503"/>
            <a:ext cx="5343975" cy="623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>
              <a:buClr>
                <a:schemeClr val="dk1"/>
              </a:buClr>
              <a:buSzPts val="4000"/>
            </a:pPr>
            <a:r>
              <a:rPr lang="en-US" sz="3600" b="1" dirty="0" smtClean="0"/>
              <a:t>2. </a:t>
            </a:r>
            <a:r>
              <a:rPr lang="ko-KR" altLang="en-US" sz="3600" b="1" dirty="0" smtClean="0"/>
              <a:t>사용 데이터</a:t>
            </a:r>
            <a:endParaRPr sz="3600" b="1" dirty="0"/>
          </a:p>
        </p:txBody>
      </p:sp>
    </p:spTree>
    <p:extLst>
      <p:ext uri="{BB962C8B-B14F-4D97-AF65-F5344CB8AC3E}">
        <p14:creationId xmlns:p14="http://schemas.microsoft.com/office/powerpoint/2010/main" val="307834415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C6B5AD2-761E-4C71-8EBA-30C87D62A377}"/>
              </a:ext>
            </a:extLst>
          </p:cNvPr>
          <p:cNvSpPr/>
          <p:nvPr/>
        </p:nvSpPr>
        <p:spPr>
          <a:xfrm>
            <a:off x="784860" y="0"/>
            <a:ext cx="8370000" cy="99060"/>
          </a:xfrm>
          <a:prstGeom prst="rect">
            <a:avLst/>
          </a:prstGeom>
          <a:solidFill>
            <a:srgbClr val="F9CA17"/>
          </a:solidFill>
          <a:ln>
            <a:solidFill>
              <a:srgbClr val="F9CA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D7B3FD-7053-4024-8046-ADBF499DF130}"/>
              </a:ext>
            </a:extLst>
          </p:cNvPr>
          <p:cNvSpPr txBox="1"/>
          <p:nvPr/>
        </p:nvSpPr>
        <p:spPr>
          <a:xfrm>
            <a:off x="784860" y="356083"/>
            <a:ext cx="26725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/>
              <a:t>3. </a:t>
            </a:r>
            <a:r>
              <a:rPr lang="ko-KR" altLang="en-US" sz="3600" b="1" dirty="0"/>
              <a:t>사용 모델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C2C80DA-9A4A-4BCA-AA9B-497E86789FEE}"/>
              </a:ext>
            </a:extLst>
          </p:cNvPr>
          <p:cNvCxnSpPr/>
          <p:nvPr/>
        </p:nvCxnSpPr>
        <p:spPr>
          <a:xfrm>
            <a:off x="815211" y="932165"/>
            <a:ext cx="8370000" cy="0"/>
          </a:xfrm>
          <a:prstGeom prst="line">
            <a:avLst/>
          </a:prstGeom>
          <a:ln>
            <a:solidFill>
              <a:srgbClr val="F9CA1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그룹 19"/>
          <p:cNvGrpSpPr/>
          <p:nvPr/>
        </p:nvGrpSpPr>
        <p:grpSpPr>
          <a:xfrm>
            <a:off x="678180" y="1244608"/>
            <a:ext cx="3390900" cy="2834640"/>
            <a:chOff x="904240" y="1930401"/>
            <a:chExt cx="4521200" cy="3779519"/>
          </a:xfrm>
        </p:grpSpPr>
        <p:sp>
          <p:nvSpPr>
            <p:cNvPr id="5" name="직사각형 4"/>
            <p:cNvSpPr/>
            <p:nvPr/>
          </p:nvSpPr>
          <p:spPr>
            <a:xfrm>
              <a:off x="914400" y="1940560"/>
              <a:ext cx="4505048" cy="376936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050">
                <a:solidFill>
                  <a:schemeClr val="tx1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904240" y="1930401"/>
              <a:ext cx="4521200" cy="508800"/>
            </a:xfrm>
            <a:prstGeom prst="rect">
              <a:avLst/>
            </a:prstGeom>
            <a:solidFill>
              <a:srgbClr val="F9CA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050">
                <a:solidFill>
                  <a:schemeClr val="tx1"/>
                </a:solidFill>
              </a:endParaRPr>
            </a:p>
          </p:txBody>
        </p:sp>
        <p:pic>
          <p:nvPicPr>
            <p:cNvPr id="31" name="Google Shape;423;p30"/>
            <p:cNvPicPr preferRelativeResize="0"/>
            <p:nvPr/>
          </p:nvPicPr>
          <p:blipFill rotWithShape="1">
            <a:blip r:embed="rId2">
              <a:alphaModFix/>
            </a:blip>
            <a:srcRect t="1420" b="-1419"/>
            <a:stretch/>
          </p:blipFill>
          <p:spPr>
            <a:xfrm>
              <a:off x="1036320" y="2021730"/>
              <a:ext cx="446714" cy="3584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" name="TextBox 8"/>
            <p:cNvSpPr txBox="1"/>
            <p:nvPr/>
          </p:nvSpPr>
          <p:spPr>
            <a:xfrm>
              <a:off x="1493195" y="1985173"/>
              <a:ext cx="1579880" cy="4514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/>
                <a:t>YOLOV5</a:t>
              </a:r>
              <a:endParaRPr lang="ko-KR" altLang="en-US" sz="1600" b="1" dirty="0"/>
            </a:p>
          </p:txBody>
        </p:sp>
        <p:grpSp>
          <p:nvGrpSpPr>
            <p:cNvPr id="13" name="그룹 12"/>
            <p:cNvGrpSpPr/>
            <p:nvPr/>
          </p:nvGrpSpPr>
          <p:grpSpPr>
            <a:xfrm>
              <a:off x="3898353" y="1953061"/>
              <a:ext cx="505860" cy="489221"/>
              <a:chOff x="8780220" y="2021729"/>
              <a:chExt cx="505860" cy="489221"/>
            </a:xfrm>
          </p:grpSpPr>
          <p:sp>
            <p:nvSpPr>
              <p:cNvPr id="35" name="직사각형 34"/>
              <p:cNvSpPr/>
              <p:nvPr/>
            </p:nvSpPr>
            <p:spPr>
              <a:xfrm>
                <a:off x="8780220" y="2021729"/>
                <a:ext cx="505860" cy="489221"/>
              </a:xfrm>
              <a:prstGeom prst="rect">
                <a:avLst/>
              </a:prstGeom>
              <a:solidFill>
                <a:srgbClr val="F9CA17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직사각형 11"/>
              <p:cNvSpPr/>
              <p:nvPr/>
            </p:nvSpPr>
            <p:spPr>
              <a:xfrm>
                <a:off x="8858653" y="2349191"/>
                <a:ext cx="360000" cy="1008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7" name="그룹 16"/>
            <p:cNvGrpSpPr/>
            <p:nvPr/>
          </p:nvGrpSpPr>
          <p:grpSpPr>
            <a:xfrm>
              <a:off x="4392270" y="1953117"/>
              <a:ext cx="529404" cy="485394"/>
              <a:chOff x="8044025" y="2418135"/>
              <a:chExt cx="529404" cy="485394"/>
            </a:xfrm>
          </p:grpSpPr>
          <p:sp>
            <p:nvSpPr>
              <p:cNvPr id="34" name="직사각형 33"/>
              <p:cNvSpPr/>
              <p:nvPr/>
            </p:nvSpPr>
            <p:spPr>
              <a:xfrm>
                <a:off x="8044025" y="2418135"/>
                <a:ext cx="529404" cy="485394"/>
              </a:xfrm>
              <a:prstGeom prst="rect">
                <a:avLst/>
              </a:prstGeom>
              <a:solidFill>
                <a:srgbClr val="F9CA17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6" name="그룹 15"/>
              <p:cNvGrpSpPr/>
              <p:nvPr/>
            </p:nvGrpSpPr>
            <p:grpSpPr>
              <a:xfrm>
                <a:off x="8142354" y="2479743"/>
                <a:ext cx="360000" cy="355200"/>
                <a:chOff x="8142354" y="2471111"/>
                <a:chExt cx="360000" cy="355200"/>
              </a:xfrm>
            </p:grpSpPr>
            <p:sp>
              <p:nvSpPr>
                <p:cNvPr id="14" name="직사각형 13"/>
                <p:cNvSpPr/>
                <p:nvPr/>
              </p:nvSpPr>
              <p:spPr>
                <a:xfrm>
                  <a:off x="8142354" y="2471112"/>
                  <a:ext cx="360000" cy="355199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05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" name="직사각형 14"/>
                <p:cNvSpPr/>
                <p:nvPr/>
              </p:nvSpPr>
              <p:spPr>
                <a:xfrm>
                  <a:off x="8142354" y="2471111"/>
                  <a:ext cx="360000" cy="86400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050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19" name="그룹 18"/>
            <p:cNvGrpSpPr/>
            <p:nvPr/>
          </p:nvGrpSpPr>
          <p:grpSpPr>
            <a:xfrm>
              <a:off x="4901991" y="1937790"/>
              <a:ext cx="511691" cy="500721"/>
              <a:chOff x="6508708" y="2123013"/>
              <a:chExt cx="511691" cy="500721"/>
            </a:xfrm>
          </p:grpSpPr>
          <p:sp>
            <p:nvSpPr>
              <p:cNvPr id="11" name="직사각형 10"/>
              <p:cNvSpPr/>
              <p:nvPr/>
            </p:nvSpPr>
            <p:spPr>
              <a:xfrm>
                <a:off x="6528202" y="2133710"/>
                <a:ext cx="492197" cy="490024"/>
              </a:xfrm>
              <a:prstGeom prst="rect">
                <a:avLst/>
              </a:prstGeom>
              <a:solidFill>
                <a:srgbClr val="F9CA17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곱셈 기호 17"/>
              <p:cNvSpPr/>
              <p:nvPr/>
            </p:nvSpPr>
            <p:spPr>
              <a:xfrm>
                <a:off x="6508708" y="2123013"/>
                <a:ext cx="494399" cy="489600"/>
              </a:xfrm>
              <a:prstGeom prst="mathMultiply">
                <a:avLst>
                  <a:gd name="adj1" fmla="val 16474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</a:endParaRPr>
              </a:p>
            </p:txBody>
          </p:sp>
        </p:grpSp>
      </p:grpSp>
      <p:pic>
        <p:nvPicPr>
          <p:cNvPr id="44" name="Google Shape;27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0802" y="1748504"/>
            <a:ext cx="3215640" cy="219218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grpSp>
        <p:nvGrpSpPr>
          <p:cNvPr id="46" name="그룹 45"/>
          <p:cNvGrpSpPr/>
          <p:nvPr/>
        </p:nvGrpSpPr>
        <p:grpSpPr>
          <a:xfrm>
            <a:off x="4885658" y="1244608"/>
            <a:ext cx="3390900" cy="2834640"/>
            <a:chOff x="904240" y="1930400"/>
            <a:chExt cx="4521200" cy="3779520"/>
          </a:xfrm>
        </p:grpSpPr>
        <p:sp>
          <p:nvSpPr>
            <p:cNvPr id="47" name="직사각형 46"/>
            <p:cNvSpPr/>
            <p:nvPr/>
          </p:nvSpPr>
          <p:spPr>
            <a:xfrm>
              <a:off x="914400" y="1940560"/>
              <a:ext cx="4505048" cy="376936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050">
                <a:solidFill>
                  <a:schemeClr val="tx1"/>
                </a:solidFill>
              </a:endParaRPr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904240" y="1930400"/>
              <a:ext cx="4521200" cy="508111"/>
            </a:xfrm>
            <a:prstGeom prst="rect">
              <a:avLst/>
            </a:prstGeom>
            <a:solidFill>
              <a:srgbClr val="F9CA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050">
                <a:solidFill>
                  <a:schemeClr val="tx1"/>
                </a:solidFill>
              </a:endParaRPr>
            </a:p>
          </p:txBody>
        </p:sp>
        <p:pic>
          <p:nvPicPr>
            <p:cNvPr id="49" name="Google Shape;423;p30"/>
            <p:cNvPicPr preferRelativeResize="0"/>
            <p:nvPr/>
          </p:nvPicPr>
          <p:blipFill rotWithShape="1">
            <a:blip r:embed="rId2">
              <a:alphaModFix/>
            </a:blip>
            <a:srcRect t="1420" b="-1419"/>
            <a:stretch/>
          </p:blipFill>
          <p:spPr>
            <a:xfrm>
              <a:off x="995680" y="2021730"/>
              <a:ext cx="364622" cy="34169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0" name="TextBox 49"/>
            <p:cNvSpPr txBox="1"/>
            <p:nvPr/>
          </p:nvSpPr>
          <p:spPr>
            <a:xfrm>
              <a:off x="1360304" y="2025023"/>
              <a:ext cx="25100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>
                  <a:latin typeface="+mj-lt"/>
                </a:rPr>
                <a:t>사전</a:t>
              </a:r>
              <a:r>
                <a:rPr lang="en-US" altLang="ko-KR" sz="1200" b="1" dirty="0">
                  <a:latin typeface="+mj-lt"/>
                </a:rPr>
                <a:t> </a:t>
              </a:r>
              <a:r>
                <a:rPr lang="ko-KR" altLang="en-US" sz="1200" b="1" dirty="0">
                  <a:latin typeface="+mj-lt"/>
                </a:rPr>
                <a:t>훈련된 가중치 파일</a:t>
              </a:r>
            </a:p>
          </p:txBody>
        </p:sp>
        <p:grpSp>
          <p:nvGrpSpPr>
            <p:cNvPr id="51" name="그룹 50"/>
            <p:cNvGrpSpPr/>
            <p:nvPr/>
          </p:nvGrpSpPr>
          <p:grpSpPr>
            <a:xfrm>
              <a:off x="3818142" y="1949170"/>
              <a:ext cx="513686" cy="466372"/>
              <a:chOff x="8700009" y="2017838"/>
              <a:chExt cx="513686" cy="466372"/>
            </a:xfrm>
          </p:grpSpPr>
          <p:sp>
            <p:nvSpPr>
              <p:cNvPr id="78" name="직사각형 77"/>
              <p:cNvSpPr/>
              <p:nvPr/>
            </p:nvSpPr>
            <p:spPr>
              <a:xfrm>
                <a:off x="8700009" y="2017838"/>
                <a:ext cx="513686" cy="466372"/>
              </a:xfrm>
              <a:prstGeom prst="rect">
                <a:avLst/>
              </a:prstGeom>
              <a:solidFill>
                <a:srgbClr val="F9CA17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</a:endParaRPr>
              </a:p>
            </p:txBody>
          </p:sp>
          <p:sp>
            <p:nvSpPr>
              <p:cNvPr id="79" name="직사각형 78"/>
              <p:cNvSpPr/>
              <p:nvPr/>
            </p:nvSpPr>
            <p:spPr>
              <a:xfrm>
                <a:off x="8777560" y="2339033"/>
                <a:ext cx="360000" cy="9995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52" name="그룹 51"/>
            <p:cNvGrpSpPr/>
            <p:nvPr/>
          </p:nvGrpSpPr>
          <p:grpSpPr>
            <a:xfrm>
              <a:off x="4357128" y="1950005"/>
              <a:ext cx="524285" cy="466372"/>
              <a:chOff x="8008883" y="2415023"/>
              <a:chExt cx="524285" cy="466372"/>
            </a:xfrm>
          </p:grpSpPr>
          <p:sp>
            <p:nvSpPr>
              <p:cNvPr id="74" name="직사각형 73"/>
              <p:cNvSpPr/>
              <p:nvPr/>
            </p:nvSpPr>
            <p:spPr>
              <a:xfrm>
                <a:off x="8008883" y="2415023"/>
                <a:ext cx="524285" cy="466372"/>
              </a:xfrm>
              <a:prstGeom prst="rect">
                <a:avLst/>
              </a:prstGeom>
              <a:solidFill>
                <a:srgbClr val="F9CA17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75" name="그룹 74"/>
              <p:cNvGrpSpPr/>
              <p:nvPr/>
            </p:nvGrpSpPr>
            <p:grpSpPr>
              <a:xfrm>
                <a:off x="8091554" y="2479743"/>
                <a:ext cx="360000" cy="354104"/>
                <a:chOff x="8091554" y="2471111"/>
                <a:chExt cx="360000" cy="354104"/>
              </a:xfrm>
            </p:grpSpPr>
            <p:sp>
              <p:nvSpPr>
                <p:cNvPr id="76" name="직사각형 75"/>
                <p:cNvSpPr/>
                <p:nvPr/>
              </p:nvSpPr>
              <p:spPr>
                <a:xfrm>
                  <a:off x="8091554" y="2471112"/>
                  <a:ext cx="360000" cy="354103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05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7" name="직사각형 76"/>
                <p:cNvSpPr/>
                <p:nvPr/>
              </p:nvSpPr>
              <p:spPr>
                <a:xfrm>
                  <a:off x="8091554" y="2471111"/>
                  <a:ext cx="360000" cy="88544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050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53" name="그룹 52"/>
            <p:cNvGrpSpPr/>
            <p:nvPr/>
          </p:nvGrpSpPr>
          <p:grpSpPr>
            <a:xfrm>
              <a:off x="4894955" y="1946977"/>
              <a:ext cx="518727" cy="489600"/>
              <a:chOff x="6501672" y="2132200"/>
              <a:chExt cx="518727" cy="489600"/>
            </a:xfrm>
          </p:grpSpPr>
          <p:sp>
            <p:nvSpPr>
              <p:cNvPr id="72" name="직사각형 71"/>
              <p:cNvSpPr/>
              <p:nvPr/>
            </p:nvSpPr>
            <p:spPr>
              <a:xfrm>
                <a:off x="6501672" y="2133710"/>
                <a:ext cx="518727" cy="466372"/>
              </a:xfrm>
              <a:prstGeom prst="rect">
                <a:avLst/>
              </a:prstGeom>
              <a:solidFill>
                <a:srgbClr val="F9CA17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</a:endParaRPr>
              </a:p>
            </p:txBody>
          </p:sp>
          <p:sp>
            <p:nvSpPr>
              <p:cNvPr id="73" name="곱셈 기호 72"/>
              <p:cNvSpPr/>
              <p:nvPr/>
            </p:nvSpPr>
            <p:spPr>
              <a:xfrm>
                <a:off x="6507665" y="2132200"/>
                <a:ext cx="493200" cy="489600"/>
              </a:xfrm>
              <a:prstGeom prst="mathMultiply">
                <a:avLst>
                  <a:gd name="adj1" fmla="val 16474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</a:endParaRPr>
              </a:p>
            </p:txBody>
          </p:sp>
        </p:grpSp>
      </p:grpSp>
      <p:pic>
        <p:nvPicPr>
          <p:cNvPr id="81" name="Google Shape;281;p23"/>
          <p:cNvPicPr preferRelativeResize="0"/>
          <p:nvPr/>
        </p:nvPicPr>
        <p:blipFill rotWithShape="1">
          <a:blip r:embed="rId4">
            <a:alphaModFix/>
          </a:blip>
          <a:srcRect t="10160"/>
          <a:stretch/>
        </p:blipFill>
        <p:spPr>
          <a:xfrm>
            <a:off x="4954238" y="1748504"/>
            <a:ext cx="3274631" cy="220160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-390599" y="4162986"/>
            <a:ext cx="53908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 smtClean="0"/>
              <a:t>해당 데이터에는 </a:t>
            </a:r>
            <a:r>
              <a:rPr lang="en-US" altLang="ko-KR" sz="1200" b="1" dirty="0" smtClean="0"/>
              <a:t>YOLOV5 </a:t>
            </a:r>
            <a:r>
              <a:rPr lang="ko-KR" altLang="en-US" sz="1200" b="1" dirty="0" smtClean="0"/>
              <a:t>모델을 사용</a:t>
            </a:r>
            <a:endParaRPr lang="en-US" altLang="ko-KR" sz="1200" b="1" dirty="0" smtClean="0"/>
          </a:p>
          <a:p>
            <a:pPr algn="ctr"/>
            <a:r>
              <a:rPr lang="ko-KR" altLang="en-US" sz="1200" b="1" dirty="0" smtClean="0"/>
              <a:t>모델 탐지의 정확도가 높고</a:t>
            </a:r>
            <a:r>
              <a:rPr lang="en-US" altLang="ko-KR" sz="1200" b="1" dirty="0" smtClean="0"/>
              <a:t>, </a:t>
            </a:r>
            <a:r>
              <a:rPr lang="ko-KR" altLang="en-US" sz="1200" b="1" dirty="0" smtClean="0"/>
              <a:t>연산 속도가 매우 빠르기에 사용</a:t>
            </a:r>
            <a:endParaRPr lang="ko-KR" altLang="en-US" sz="1200" b="1" dirty="0"/>
          </a:p>
        </p:txBody>
      </p:sp>
      <p:sp>
        <p:nvSpPr>
          <p:cNvPr id="40" name="TextBox 39"/>
          <p:cNvSpPr txBox="1"/>
          <p:nvPr/>
        </p:nvSpPr>
        <p:spPr>
          <a:xfrm>
            <a:off x="4072896" y="4161019"/>
            <a:ext cx="53908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 smtClean="0"/>
              <a:t>데이터 크기가 크기 때문에 </a:t>
            </a:r>
            <a:endParaRPr lang="en-US" altLang="ko-KR" sz="1200" b="1" dirty="0" smtClean="0"/>
          </a:p>
          <a:p>
            <a:pPr algn="ctr"/>
            <a:r>
              <a:rPr lang="ko-KR" altLang="en-US" sz="1200" b="1" dirty="0" smtClean="0"/>
              <a:t>모델의 처리속도를 고려하여 </a:t>
            </a:r>
            <a:r>
              <a:rPr lang="en-US" altLang="ko-KR" sz="1200" b="1" dirty="0" smtClean="0"/>
              <a:t>YOLOV5n</a:t>
            </a:r>
            <a:r>
              <a:rPr lang="ko-KR" altLang="en-US" sz="1200" b="1" dirty="0" smtClean="0"/>
              <a:t>모델 선택</a:t>
            </a:r>
            <a:endParaRPr lang="ko-KR" altLang="en-US" sz="1200" b="1" dirty="0"/>
          </a:p>
        </p:txBody>
      </p:sp>
      <p:sp>
        <p:nvSpPr>
          <p:cNvPr id="7" name="갈매기형 수장 6"/>
          <p:cNvSpPr/>
          <p:nvPr/>
        </p:nvSpPr>
        <p:spPr>
          <a:xfrm>
            <a:off x="4327450" y="2414956"/>
            <a:ext cx="289169" cy="578338"/>
          </a:xfrm>
          <a:prstGeom prst="chevron">
            <a:avLst/>
          </a:prstGeom>
          <a:solidFill>
            <a:srgbClr val="F9CA17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52242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C6B5AD2-761E-4C71-8EBA-30C87D62A377}"/>
              </a:ext>
            </a:extLst>
          </p:cNvPr>
          <p:cNvSpPr/>
          <p:nvPr/>
        </p:nvSpPr>
        <p:spPr>
          <a:xfrm>
            <a:off x="784860" y="0"/>
            <a:ext cx="8370000" cy="99060"/>
          </a:xfrm>
          <a:prstGeom prst="rect">
            <a:avLst/>
          </a:prstGeom>
          <a:solidFill>
            <a:srgbClr val="F9CA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D7B3FD-7053-4024-8046-ADBF499DF130}"/>
              </a:ext>
            </a:extLst>
          </p:cNvPr>
          <p:cNvSpPr txBox="1"/>
          <p:nvPr/>
        </p:nvSpPr>
        <p:spPr>
          <a:xfrm>
            <a:off x="784860" y="359973"/>
            <a:ext cx="35958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 smtClean="0"/>
              <a:t>4. </a:t>
            </a:r>
            <a:r>
              <a:rPr lang="ko-KR" altLang="en-US" sz="3600" b="1" dirty="0" smtClean="0"/>
              <a:t>프로젝트 일정</a:t>
            </a:r>
            <a:endParaRPr lang="ko-KR" altLang="en-US" sz="3600" b="1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C2C80DA-9A4A-4BCA-AA9B-497E86789FEE}"/>
              </a:ext>
            </a:extLst>
          </p:cNvPr>
          <p:cNvCxnSpPr/>
          <p:nvPr/>
        </p:nvCxnSpPr>
        <p:spPr>
          <a:xfrm>
            <a:off x="784860" y="943318"/>
            <a:ext cx="8370000" cy="0"/>
          </a:xfrm>
          <a:prstGeom prst="line">
            <a:avLst/>
          </a:prstGeom>
          <a:ln>
            <a:solidFill>
              <a:srgbClr val="F9CA1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Google Shape;292;p24"/>
          <p:cNvGraphicFramePr/>
          <p:nvPr>
            <p:extLst>
              <p:ext uri="{D42A27DB-BD31-4B8C-83A1-F6EECF244321}">
                <p14:modId xmlns:p14="http://schemas.microsoft.com/office/powerpoint/2010/main" val="2218529465"/>
              </p:ext>
            </p:extLst>
          </p:nvPr>
        </p:nvGraphicFramePr>
        <p:xfrm>
          <a:off x="735318" y="1445845"/>
          <a:ext cx="6208517" cy="3618525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8869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869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69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869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8693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8693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8693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483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/>
                        <a:t>Sun</a:t>
                      </a:r>
                      <a:endParaRPr sz="1100"/>
                    </a:p>
                  </a:txBody>
                  <a:tcPr marL="68569" marR="68569" marT="68569" marB="68569" anchor="ctr">
                    <a:solidFill>
                      <a:srgbClr val="F2CC4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/>
                        <a:t>Mon</a:t>
                      </a:r>
                      <a:endParaRPr sz="1100"/>
                    </a:p>
                  </a:txBody>
                  <a:tcPr marL="68569" marR="68569" marT="68569" marB="68569" anchor="ctr">
                    <a:solidFill>
                      <a:srgbClr val="F2CC4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/>
                        <a:t>Tue</a:t>
                      </a:r>
                      <a:endParaRPr sz="1100"/>
                    </a:p>
                  </a:txBody>
                  <a:tcPr marL="68569" marR="68569" marT="68569" marB="68569" anchor="ctr">
                    <a:solidFill>
                      <a:srgbClr val="F2CC4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dirty="0" err="1"/>
                        <a:t>Wed</a:t>
                      </a:r>
                      <a:endParaRPr sz="1100" dirty="0"/>
                    </a:p>
                  </a:txBody>
                  <a:tcPr marL="68569" marR="68569" marT="68569" marB="68569" anchor="ctr">
                    <a:solidFill>
                      <a:srgbClr val="F2CC4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dirty="0" err="1"/>
                        <a:t>Thr</a:t>
                      </a:r>
                      <a:endParaRPr sz="1100" dirty="0"/>
                    </a:p>
                  </a:txBody>
                  <a:tcPr marL="68569" marR="68569" marT="68569" marB="68569" anchor="ctr">
                    <a:solidFill>
                      <a:srgbClr val="F2CC4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/>
                        <a:t>Fri</a:t>
                      </a:r>
                      <a:endParaRPr sz="1100"/>
                    </a:p>
                  </a:txBody>
                  <a:tcPr marL="68569" marR="68569" marT="68569" marB="68569" anchor="ctr">
                    <a:solidFill>
                      <a:srgbClr val="F2CC4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/>
                        <a:t>Sat</a:t>
                      </a:r>
                      <a:endParaRPr sz="1100"/>
                    </a:p>
                  </a:txBody>
                  <a:tcPr marL="68569" marR="68569" marT="68569" marB="68569" anchor="ctr">
                    <a:solidFill>
                      <a:srgbClr val="F2CC4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404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/>
                    </a:p>
                  </a:txBody>
                  <a:tcPr marL="68569" marR="68569" marT="68569" marB="68569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solidFill>
                          <a:srgbClr val="BFBFBF"/>
                        </a:solidFill>
                      </a:endParaRPr>
                    </a:p>
                  </a:txBody>
                  <a:tcPr marL="68569" marR="68569" marT="68569" marB="68569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solidFill>
                            <a:srgbClr val="BFBFBF"/>
                          </a:solidFill>
                        </a:rPr>
                        <a:t>1</a:t>
                      </a:r>
                      <a:endParaRPr sz="1100">
                        <a:solidFill>
                          <a:srgbClr val="BFBFBF"/>
                        </a:solidFill>
                      </a:endParaRPr>
                    </a:p>
                  </a:txBody>
                  <a:tcPr marL="68569" marR="68569" marT="68569" marB="68569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solidFill>
                            <a:srgbClr val="BFBFBF"/>
                          </a:solidFill>
                        </a:rPr>
                        <a:t>2</a:t>
                      </a:r>
                      <a:endParaRPr sz="1100">
                        <a:solidFill>
                          <a:srgbClr val="BFBFBF"/>
                        </a:solidFill>
                      </a:endParaRPr>
                    </a:p>
                  </a:txBody>
                  <a:tcPr marL="68569" marR="68569" marT="68569" marB="68569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solidFill>
                            <a:srgbClr val="BFBFBF"/>
                          </a:solidFill>
                        </a:rPr>
                        <a:t>3</a:t>
                      </a:r>
                      <a:endParaRPr sz="1100">
                        <a:solidFill>
                          <a:srgbClr val="BFBFBF"/>
                        </a:solidFill>
                      </a:endParaRPr>
                    </a:p>
                  </a:txBody>
                  <a:tcPr marL="68569" marR="68569" marT="68569" marB="68569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solidFill>
                            <a:srgbClr val="BFBFBF"/>
                          </a:solidFill>
                        </a:rPr>
                        <a:t>4</a:t>
                      </a:r>
                      <a:endParaRPr sz="1100">
                        <a:solidFill>
                          <a:srgbClr val="BFBFBF"/>
                        </a:solidFill>
                      </a:endParaRPr>
                    </a:p>
                  </a:txBody>
                  <a:tcPr marL="68569" marR="68569" marT="68569" marB="68569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solidFill>
                            <a:srgbClr val="BFBFBF"/>
                          </a:solidFill>
                        </a:rPr>
                        <a:t>5</a:t>
                      </a:r>
                      <a:endParaRPr sz="1100">
                        <a:solidFill>
                          <a:srgbClr val="BFBFBF"/>
                        </a:solidFill>
                      </a:endParaRPr>
                    </a:p>
                  </a:txBody>
                  <a:tcPr marL="68569" marR="68569" marT="68569" marB="68569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404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dirty="0">
                          <a:solidFill>
                            <a:srgbClr val="BFBFBF"/>
                          </a:solidFill>
                        </a:rPr>
                        <a:t>6</a:t>
                      </a:r>
                      <a:endParaRPr sz="1100" dirty="0">
                        <a:solidFill>
                          <a:srgbClr val="BFBFBF"/>
                        </a:solidFill>
                      </a:endParaRPr>
                    </a:p>
                  </a:txBody>
                  <a:tcPr marL="68569" marR="68569" marT="68569" marB="68569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dirty="0">
                          <a:solidFill>
                            <a:srgbClr val="BFBFBF"/>
                          </a:solidFill>
                        </a:rPr>
                        <a:t>7</a:t>
                      </a:r>
                      <a:endParaRPr sz="1100" dirty="0">
                        <a:solidFill>
                          <a:srgbClr val="BFBFBF"/>
                        </a:solidFill>
                      </a:endParaRPr>
                    </a:p>
                  </a:txBody>
                  <a:tcPr marL="68569" marR="68569" marT="68569" marB="68569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dirty="0">
                          <a:solidFill>
                            <a:srgbClr val="BFBFBF"/>
                          </a:solidFill>
                        </a:rPr>
                        <a:t>8</a:t>
                      </a:r>
                      <a:endParaRPr sz="1100" dirty="0">
                        <a:solidFill>
                          <a:srgbClr val="BFBFBF"/>
                        </a:solidFill>
                      </a:endParaRPr>
                    </a:p>
                  </a:txBody>
                  <a:tcPr marL="68569" marR="68569" marT="68569" marB="68569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dirty="0">
                          <a:solidFill>
                            <a:srgbClr val="BFBFBF"/>
                          </a:solidFill>
                        </a:rPr>
                        <a:t>9</a:t>
                      </a:r>
                      <a:endParaRPr sz="1100" dirty="0">
                        <a:solidFill>
                          <a:srgbClr val="BFBFBF"/>
                        </a:solidFill>
                      </a:endParaRPr>
                    </a:p>
                  </a:txBody>
                  <a:tcPr marL="68569" marR="68569" marT="68569" marB="68569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dirty="0">
                          <a:solidFill>
                            <a:schemeClr val="dk1"/>
                          </a:solidFill>
                        </a:rPr>
                        <a:t>10</a:t>
                      </a:r>
                      <a:endParaRPr sz="1100" dirty="0">
                        <a:solidFill>
                          <a:schemeClr val="dk1"/>
                        </a:solidFill>
                      </a:endParaRPr>
                    </a:p>
                  </a:txBody>
                  <a:tcPr marL="68569" marR="68569" marT="68569" marB="68569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solidFill>
                            <a:schemeClr val="dk1"/>
                          </a:solidFill>
                        </a:rPr>
                        <a:t>11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L="68569" marR="68569" marT="68569" marB="68569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solidFill>
                            <a:schemeClr val="dk1"/>
                          </a:solidFill>
                        </a:rPr>
                        <a:t>12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L="68569" marR="68569" marT="68569" marB="68569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404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solidFill>
                            <a:schemeClr val="dk1"/>
                          </a:solidFill>
                        </a:rPr>
                        <a:t>13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L="68569" marR="68569" marT="68569" marB="68569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/>
                        <a:t>14</a:t>
                      </a:r>
                      <a:endParaRPr sz="1100"/>
                    </a:p>
                  </a:txBody>
                  <a:tcPr marL="68569" marR="68569" marT="68569" marB="68569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dirty="0"/>
                        <a:t>15</a:t>
                      </a:r>
                      <a:endParaRPr sz="1100" dirty="0"/>
                    </a:p>
                  </a:txBody>
                  <a:tcPr marL="68569" marR="68569" marT="68569" marB="68569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dirty="0"/>
                        <a:t>16</a:t>
                      </a:r>
                      <a:endParaRPr sz="1100" dirty="0"/>
                    </a:p>
                  </a:txBody>
                  <a:tcPr marL="68569" marR="68569" marT="68569" marB="68569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dirty="0"/>
                        <a:t>17</a:t>
                      </a:r>
                      <a:endParaRPr sz="1100" dirty="0"/>
                    </a:p>
                  </a:txBody>
                  <a:tcPr marL="68569" marR="68569" marT="68569" marB="68569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dirty="0"/>
                        <a:t>18</a:t>
                      </a:r>
                      <a:endParaRPr sz="1100" dirty="0"/>
                    </a:p>
                  </a:txBody>
                  <a:tcPr marL="68569" marR="68569" marT="68569" marB="68569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/>
                        <a:t>19</a:t>
                      </a:r>
                      <a:endParaRPr sz="1100"/>
                    </a:p>
                  </a:txBody>
                  <a:tcPr marL="68569" marR="68569" marT="68569" marB="68569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3404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/>
                        <a:t>20</a:t>
                      </a:r>
                      <a:endParaRPr sz="1100"/>
                    </a:p>
                  </a:txBody>
                  <a:tcPr marL="68569" marR="68569" marT="68569" marB="68569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dirty="0"/>
                        <a:t>21</a:t>
                      </a:r>
                      <a:endParaRPr sz="1100" dirty="0"/>
                    </a:p>
                  </a:txBody>
                  <a:tcPr marL="68569" marR="68569" marT="68569" marB="68569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/>
                        <a:t>22</a:t>
                      </a:r>
                      <a:endParaRPr sz="1100"/>
                    </a:p>
                  </a:txBody>
                  <a:tcPr marL="68569" marR="68569" marT="68569" marB="68569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/>
                        <a:t>23</a:t>
                      </a:r>
                      <a:endParaRPr sz="1100"/>
                    </a:p>
                  </a:txBody>
                  <a:tcPr marL="68569" marR="68569" marT="68569" marB="68569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/>
                        <a:t>24</a:t>
                      </a:r>
                      <a:endParaRPr sz="1100"/>
                    </a:p>
                  </a:txBody>
                  <a:tcPr marL="68569" marR="68569" marT="68569" marB="68569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dirty="0"/>
                        <a:t>25</a:t>
                      </a:r>
                      <a:endParaRPr sz="1100" dirty="0"/>
                    </a:p>
                  </a:txBody>
                  <a:tcPr marL="68569" marR="68569" marT="68569" marB="68569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dirty="0"/>
                        <a:t>26</a:t>
                      </a:r>
                      <a:endParaRPr sz="1100" dirty="0"/>
                    </a:p>
                  </a:txBody>
                  <a:tcPr marL="68569" marR="68569" marT="68569" marB="68569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3404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/>
                        <a:t>27</a:t>
                      </a:r>
                      <a:endParaRPr sz="1100"/>
                    </a:p>
                  </a:txBody>
                  <a:tcPr marL="68569" marR="68569" marT="68569" marB="68569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dirty="0"/>
                        <a:t>28</a:t>
                      </a:r>
                      <a:endParaRPr sz="1100" dirty="0"/>
                    </a:p>
                  </a:txBody>
                  <a:tcPr marL="68569" marR="68569" marT="68569" marB="68569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dirty="0"/>
                        <a:t>29</a:t>
                      </a:r>
                      <a:endParaRPr sz="1100" dirty="0"/>
                    </a:p>
                  </a:txBody>
                  <a:tcPr marL="68569" marR="68569" marT="68569" marB="68569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dirty="0"/>
                        <a:t>30</a:t>
                      </a:r>
                      <a:endParaRPr sz="1100" dirty="0"/>
                    </a:p>
                  </a:txBody>
                  <a:tcPr marL="68569" marR="68569" marT="68569" marB="68569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/>
                        <a:t>31</a:t>
                      </a:r>
                      <a:endParaRPr sz="1100"/>
                    </a:p>
                  </a:txBody>
                  <a:tcPr marL="68569" marR="68569" marT="68569" marB="68569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/>
                    </a:p>
                  </a:txBody>
                  <a:tcPr marL="68569" marR="68569" marT="68569" marB="68569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/>
                    </a:p>
                  </a:txBody>
                  <a:tcPr marL="68569" marR="68569" marT="68569" marB="68569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0" name="Google Shape;308;p24"/>
          <p:cNvSpPr txBox="1"/>
          <p:nvPr/>
        </p:nvSpPr>
        <p:spPr>
          <a:xfrm>
            <a:off x="6992550" y="1991855"/>
            <a:ext cx="2151450" cy="1107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spAutoFit/>
          </a:bodyPr>
          <a:lstStyle/>
          <a:p>
            <a:pPr algn="ctr"/>
            <a:endParaRPr sz="900" b="1" dirty="0">
              <a:solidFill>
                <a:schemeClr val="dk1"/>
              </a:solidFill>
            </a:endParaRPr>
          </a:p>
          <a:p>
            <a:pPr marL="114300">
              <a:buClr>
                <a:schemeClr val="dk1"/>
              </a:buClr>
              <a:buSzPts val="1200"/>
            </a:pPr>
            <a:r>
              <a:rPr lang="en-US" altLang="ko-KR" sz="900" b="1" dirty="0">
                <a:solidFill>
                  <a:schemeClr val="dk1"/>
                </a:solidFill>
              </a:rPr>
              <a:t>      </a:t>
            </a:r>
            <a:r>
              <a:rPr lang="ko-KR" altLang="en-US" sz="900" b="1" dirty="0">
                <a:solidFill>
                  <a:schemeClr val="dk1"/>
                </a:solidFill>
              </a:rPr>
              <a:t>서비스 기획 및 수립</a:t>
            </a:r>
            <a:endParaRPr sz="900" b="1" dirty="0">
              <a:solidFill>
                <a:schemeClr val="dk1"/>
              </a:solidFill>
            </a:endParaRPr>
          </a:p>
          <a:p>
            <a:pPr marL="114300">
              <a:buClr>
                <a:schemeClr val="dk1"/>
              </a:buClr>
              <a:buSzPts val="1200"/>
            </a:pPr>
            <a:r>
              <a:rPr lang="en-US" altLang="ko-KR" sz="900" b="1" dirty="0">
                <a:solidFill>
                  <a:schemeClr val="dk1"/>
                </a:solidFill>
              </a:rPr>
              <a:t>      </a:t>
            </a:r>
            <a:r>
              <a:rPr lang="ko-KR" altLang="en-US" sz="900" b="1" dirty="0" err="1">
                <a:solidFill>
                  <a:schemeClr val="dk1"/>
                </a:solidFill>
              </a:rPr>
              <a:t>데이터셋</a:t>
            </a:r>
            <a:r>
              <a:rPr lang="ko-KR" altLang="en-US" sz="900" b="1" dirty="0">
                <a:solidFill>
                  <a:schemeClr val="dk1"/>
                </a:solidFill>
              </a:rPr>
              <a:t> 수집</a:t>
            </a:r>
            <a:endParaRPr sz="900" b="1" dirty="0">
              <a:solidFill>
                <a:schemeClr val="dk1"/>
              </a:solidFill>
            </a:endParaRPr>
          </a:p>
          <a:p>
            <a:pPr marL="114300">
              <a:buClr>
                <a:schemeClr val="dk1"/>
              </a:buClr>
              <a:buSzPts val="1200"/>
            </a:pPr>
            <a:r>
              <a:rPr lang="en-US" altLang="ko-KR" sz="900" b="1" dirty="0">
                <a:solidFill>
                  <a:schemeClr val="dk1"/>
                </a:solidFill>
              </a:rPr>
              <a:t>      </a:t>
            </a:r>
            <a:r>
              <a:rPr lang="ko-KR" altLang="en-US" sz="900" b="1" dirty="0">
                <a:solidFill>
                  <a:schemeClr val="dk1"/>
                </a:solidFill>
              </a:rPr>
              <a:t>데이터 전처리 및 모델 설계</a:t>
            </a:r>
            <a:endParaRPr sz="900" b="1" dirty="0">
              <a:solidFill>
                <a:schemeClr val="dk1"/>
              </a:solidFill>
            </a:endParaRPr>
          </a:p>
          <a:p>
            <a:pPr marL="114300">
              <a:buClr>
                <a:schemeClr val="dk1"/>
              </a:buClr>
              <a:buSzPts val="1200"/>
            </a:pPr>
            <a:r>
              <a:rPr lang="en-US" altLang="ko-KR" sz="900" b="1" dirty="0">
                <a:solidFill>
                  <a:schemeClr val="dk1"/>
                </a:solidFill>
              </a:rPr>
              <a:t>      </a:t>
            </a:r>
            <a:r>
              <a:rPr lang="ko-KR" altLang="en-US" sz="900" b="1" dirty="0">
                <a:solidFill>
                  <a:schemeClr val="dk1"/>
                </a:solidFill>
              </a:rPr>
              <a:t>학습 및 파인 튜닝</a:t>
            </a:r>
            <a:endParaRPr sz="900" b="1" dirty="0">
              <a:solidFill>
                <a:schemeClr val="dk1"/>
              </a:solidFill>
            </a:endParaRPr>
          </a:p>
          <a:p>
            <a:pPr marL="114300">
              <a:buClr>
                <a:schemeClr val="dk1"/>
              </a:buClr>
              <a:buSzPts val="1200"/>
            </a:pPr>
            <a:r>
              <a:rPr lang="en-US" altLang="ko-KR" sz="900" b="1" dirty="0">
                <a:solidFill>
                  <a:schemeClr val="dk1"/>
                </a:solidFill>
              </a:rPr>
              <a:t>      </a:t>
            </a:r>
            <a:r>
              <a:rPr lang="ko-KR" altLang="en-US" sz="900" b="1" dirty="0">
                <a:solidFill>
                  <a:schemeClr val="dk1"/>
                </a:solidFill>
              </a:rPr>
              <a:t>유지보수 </a:t>
            </a:r>
            <a:endParaRPr lang="en-US" altLang="ko-KR" sz="900" b="1" dirty="0">
              <a:solidFill>
                <a:schemeClr val="dk1"/>
              </a:solidFill>
            </a:endParaRPr>
          </a:p>
          <a:p>
            <a:pPr marL="114300">
              <a:buClr>
                <a:schemeClr val="dk1"/>
              </a:buClr>
              <a:buSzPts val="1200"/>
            </a:pPr>
            <a:r>
              <a:rPr lang="ko-KR" altLang="en-US" sz="900" b="1" dirty="0">
                <a:solidFill>
                  <a:schemeClr val="dk1"/>
                </a:solidFill>
              </a:rPr>
              <a:t>      발표 준비</a:t>
            </a:r>
            <a:endParaRPr sz="900" b="1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4693920" y="2760012"/>
            <a:ext cx="2249916" cy="177290"/>
          </a:xfrm>
          <a:prstGeom prst="roundRect">
            <a:avLst/>
          </a:prstGeom>
          <a:solidFill>
            <a:srgbClr val="A793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50">
              <a:solidFill>
                <a:schemeClr val="tx1"/>
              </a:solidFill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>
            <a:off x="727698" y="3464946"/>
            <a:ext cx="1765410" cy="152400"/>
          </a:xfrm>
          <a:prstGeom prst="roundRect">
            <a:avLst/>
          </a:prstGeom>
          <a:solidFill>
            <a:srgbClr val="A793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50">
              <a:solidFill>
                <a:schemeClr val="tx1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2500727" y="3464946"/>
            <a:ext cx="1774287" cy="180000"/>
          </a:xfrm>
          <a:prstGeom prst="roundRect">
            <a:avLst/>
          </a:prstGeom>
          <a:solidFill>
            <a:srgbClr val="E2DB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50">
              <a:solidFill>
                <a:schemeClr val="tx1"/>
              </a:solidFill>
            </a:endParaRPr>
          </a:p>
        </p:txBody>
      </p:sp>
      <p:sp>
        <p:nvSpPr>
          <p:cNvPr id="34" name="모서리가 둥근 직사각형 33"/>
          <p:cNvSpPr/>
          <p:nvPr/>
        </p:nvSpPr>
        <p:spPr>
          <a:xfrm>
            <a:off x="4282633" y="3464946"/>
            <a:ext cx="2661203" cy="180000"/>
          </a:xfrm>
          <a:prstGeom prst="roundRect">
            <a:avLst/>
          </a:prstGeom>
          <a:solidFill>
            <a:srgbClr val="AE8A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50">
              <a:solidFill>
                <a:schemeClr val="tx1"/>
              </a:solidFill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735318" y="4023547"/>
            <a:ext cx="874651" cy="187335"/>
          </a:xfrm>
          <a:prstGeom prst="roundRect">
            <a:avLst/>
          </a:prstGeom>
          <a:solidFill>
            <a:srgbClr val="AE8A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50">
              <a:solidFill>
                <a:schemeClr val="tx1"/>
              </a:solidFill>
            </a:endParaRPr>
          </a:p>
        </p:txBody>
      </p:sp>
      <p:sp>
        <p:nvSpPr>
          <p:cNvPr id="58" name="모서리가 둥근 직사각형 57"/>
          <p:cNvSpPr/>
          <p:nvPr/>
        </p:nvSpPr>
        <p:spPr>
          <a:xfrm>
            <a:off x="1617589" y="4023547"/>
            <a:ext cx="5065151" cy="187335"/>
          </a:xfrm>
          <a:prstGeom prst="roundRect">
            <a:avLst/>
          </a:prstGeom>
          <a:solidFill>
            <a:srgbClr val="D4C4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50">
              <a:solidFill>
                <a:schemeClr val="tx1"/>
              </a:solidFill>
            </a:endParaRPr>
          </a:p>
        </p:txBody>
      </p:sp>
      <p:sp>
        <p:nvSpPr>
          <p:cNvPr id="59" name="모서리가 둥근 직사각형 58"/>
          <p:cNvSpPr/>
          <p:nvPr/>
        </p:nvSpPr>
        <p:spPr>
          <a:xfrm>
            <a:off x="5160029" y="4203067"/>
            <a:ext cx="1770052" cy="215924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50">
              <a:solidFill>
                <a:schemeClr val="tx1"/>
              </a:solidFill>
            </a:endParaRPr>
          </a:p>
        </p:txBody>
      </p:sp>
      <p:sp>
        <p:nvSpPr>
          <p:cNvPr id="60" name="모서리가 둥근 직사각형 59"/>
          <p:cNvSpPr/>
          <p:nvPr/>
        </p:nvSpPr>
        <p:spPr>
          <a:xfrm>
            <a:off x="742750" y="4705985"/>
            <a:ext cx="1757792" cy="164555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50">
              <a:solidFill>
                <a:schemeClr val="tx1"/>
              </a:solidFill>
            </a:endParaRPr>
          </a:p>
        </p:txBody>
      </p:sp>
      <p:sp>
        <p:nvSpPr>
          <p:cNvPr id="61" name="모서리가 둥근 직사각형 60"/>
          <p:cNvSpPr/>
          <p:nvPr/>
        </p:nvSpPr>
        <p:spPr>
          <a:xfrm>
            <a:off x="740782" y="4868781"/>
            <a:ext cx="876621" cy="14400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50">
              <a:solidFill>
                <a:schemeClr val="tx1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7188708" y="2217420"/>
            <a:ext cx="114300" cy="114300"/>
          </a:xfrm>
          <a:prstGeom prst="roundRect">
            <a:avLst/>
          </a:prstGeom>
          <a:solidFill>
            <a:srgbClr val="A793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50">
              <a:solidFill>
                <a:schemeClr val="tx1"/>
              </a:solidFill>
            </a:endParaRPr>
          </a:p>
        </p:txBody>
      </p:sp>
      <p:sp>
        <p:nvSpPr>
          <p:cNvPr id="62" name="모서리가 둥근 직사각형 61"/>
          <p:cNvSpPr/>
          <p:nvPr/>
        </p:nvSpPr>
        <p:spPr>
          <a:xfrm>
            <a:off x="7187184" y="2353056"/>
            <a:ext cx="114300" cy="114300"/>
          </a:xfrm>
          <a:prstGeom prst="roundRect">
            <a:avLst/>
          </a:prstGeom>
          <a:solidFill>
            <a:srgbClr val="E2DB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50">
              <a:solidFill>
                <a:schemeClr val="tx1"/>
              </a:solidFill>
            </a:endParaRPr>
          </a:p>
        </p:txBody>
      </p:sp>
      <p:sp>
        <p:nvSpPr>
          <p:cNvPr id="63" name="모서리가 둥근 직사각형 62"/>
          <p:cNvSpPr/>
          <p:nvPr/>
        </p:nvSpPr>
        <p:spPr>
          <a:xfrm>
            <a:off x="7185660" y="2488692"/>
            <a:ext cx="114300" cy="114300"/>
          </a:xfrm>
          <a:prstGeom prst="roundRect">
            <a:avLst/>
          </a:prstGeom>
          <a:solidFill>
            <a:srgbClr val="AE8A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50">
              <a:solidFill>
                <a:schemeClr val="tx1"/>
              </a:solidFill>
            </a:endParaRPr>
          </a:p>
        </p:txBody>
      </p:sp>
      <p:sp>
        <p:nvSpPr>
          <p:cNvPr id="64" name="모서리가 둥근 직사각형 63"/>
          <p:cNvSpPr/>
          <p:nvPr/>
        </p:nvSpPr>
        <p:spPr>
          <a:xfrm>
            <a:off x="7193280" y="2624328"/>
            <a:ext cx="114300" cy="114300"/>
          </a:xfrm>
          <a:prstGeom prst="roundRect">
            <a:avLst/>
          </a:prstGeom>
          <a:solidFill>
            <a:srgbClr val="D4C4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50">
              <a:solidFill>
                <a:schemeClr val="tx1"/>
              </a:solidFill>
            </a:endParaRPr>
          </a:p>
        </p:txBody>
      </p:sp>
      <p:sp>
        <p:nvSpPr>
          <p:cNvPr id="65" name="모서리가 둥근 직사각형 64"/>
          <p:cNvSpPr/>
          <p:nvPr/>
        </p:nvSpPr>
        <p:spPr>
          <a:xfrm>
            <a:off x="7191756" y="2759964"/>
            <a:ext cx="114300" cy="11430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50">
              <a:solidFill>
                <a:schemeClr val="tx1"/>
              </a:solidFill>
            </a:endParaRPr>
          </a:p>
        </p:txBody>
      </p:sp>
      <p:sp>
        <p:nvSpPr>
          <p:cNvPr id="66" name="모서리가 둥근 직사각형 65"/>
          <p:cNvSpPr/>
          <p:nvPr/>
        </p:nvSpPr>
        <p:spPr>
          <a:xfrm>
            <a:off x="7190232" y="2895600"/>
            <a:ext cx="114300" cy="114300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5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56860" y="2723180"/>
            <a:ext cx="141458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 smtClean="0">
                <a:solidFill>
                  <a:schemeClr val="bg1"/>
                </a:solidFill>
              </a:rPr>
              <a:t>기획 및 수립</a:t>
            </a:r>
            <a:endParaRPr lang="ko-KR" altLang="en-US" sz="1100" b="1" dirty="0">
              <a:solidFill>
                <a:schemeClr val="bg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884786" y="3433455"/>
            <a:ext cx="141458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 err="1" smtClean="0">
                <a:solidFill>
                  <a:schemeClr val="bg1">
                    <a:lumMod val="50000"/>
                  </a:schemeClr>
                </a:solidFill>
              </a:rPr>
              <a:t>데이터셋</a:t>
            </a:r>
            <a:r>
              <a:rPr lang="ko-KR" altLang="en-US" sz="1100" b="1" dirty="0" smtClean="0">
                <a:solidFill>
                  <a:schemeClr val="bg1">
                    <a:lumMod val="50000"/>
                  </a:schemeClr>
                </a:solidFill>
              </a:rPr>
              <a:t> 수집</a:t>
            </a:r>
            <a:endParaRPr lang="ko-KR" altLang="en-US" sz="11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069252" y="3433254"/>
            <a:ext cx="14992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 smtClean="0">
                <a:solidFill>
                  <a:schemeClr val="bg1"/>
                </a:solidFill>
              </a:rPr>
              <a:t>전처리 및 모델 설계</a:t>
            </a:r>
            <a:endParaRPr lang="ko-KR" altLang="en-US" sz="1100" b="1" dirty="0">
              <a:solidFill>
                <a:schemeClr val="bg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110943" y="3991589"/>
            <a:ext cx="14992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 smtClean="0">
                <a:solidFill>
                  <a:schemeClr val="bg1">
                    <a:lumMod val="50000"/>
                  </a:schemeClr>
                </a:solidFill>
              </a:rPr>
              <a:t>학습 및 파인 튜닝</a:t>
            </a:r>
            <a:endParaRPr lang="ko-KR" altLang="en-US" sz="11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697350" y="4180671"/>
            <a:ext cx="86333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 smtClean="0">
                <a:solidFill>
                  <a:schemeClr val="bg1"/>
                </a:solidFill>
              </a:rPr>
              <a:t>유지 보수</a:t>
            </a:r>
            <a:endParaRPr lang="ko-KR" altLang="en-US" sz="1100" b="1" dirty="0">
              <a:solidFill>
                <a:schemeClr val="bg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252024" y="4670086"/>
            <a:ext cx="7646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 err="1" smtClean="0">
                <a:solidFill>
                  <a:schemeClr val="bg1"/>
                </a:solidFill>
              </a:rPr>
              <a:t>발표준비</a:t>
            </a:r>
            <a:endParaRPr lang="ko-KR" altLang="en-US" sz="1100" b="1" dirty="0">
              <a:solidFill>
                <a:schemeClr val="bg1"/>
              </a:solidFill>
            </a:endParaRPr>
          </a:p>
        </p:txBody>
      </p:sp>
      <p:sp>
        <p:nvSpPr>
          <p:cNvPr id="31" name="Google Shape;293;p24"/>
          <p:cNvSpPr txBox="1"/>
          <p:nvPr/>
        </p:nvSpPr>
        <p:spPr>
          <a:xfrm>
            <a:off x="727698" y="1006304"/>
            <a:ext cx="1934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 dirty="0" err="1">
                <a:solidFill>
                  <a:schemeClr val="tx1"/>
                </a:solidFill>
              </a:rPr>
              <a:t>August</a:t>
            </a:r>
            <a:r>
              <a:rPr lang="ko-KR" sz="1800" b="1" dirty="0">
                <a:solidFill>
                  <a:schemeClr val="tx1"/>
                </a:solidFill>
              </a:rPr>
              <a:t> 2023</a:t>
            </a:r>
            <a:endParaRPr sz="1800" b="1" dirty="0">
              <a:solidFill>
                <a:schemeClr val="tx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7056182" y="1934681"/>
            <a:ext cx="2024185" cy="1222322"/>
          </a:xfrm>
          <a:prstGeom prst="roundRect">
            <a:avLst/>
          </a:prstGeom>
          <a:noFill/>
          <a:ln w="28575">
            <a:solidFill>
              <a:srgbClr val="F9CA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7458396" y="1782280"/>
            <a:ext cx="1219755" cy="304800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F9CA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7411878" y="1782280"/>
            <a:ext cx="13127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dk1"/>
                </a:solidFill>
              </a:rPr>
              <a:t>프로젝트 일정 </a:t>
            </a:r>
          </a:p>
        </p:txBody>
      </p:sp>
    </p:spTree>
    <p:extLst>
      <p:ext uri="{BB962C8B-B14F-4D97-AF65-F5344CB8AC3E}">
        <p14:creationId xmlns:p14="http://schemas.microsoft.com/office/powerpoint/2010/main" val="140856144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C6B5AD2-761E-4C71-8EBA-30C87D62A377}"/>
              </a:ext>
            </a:extLst>
          </p:cNvPr>
          <p:cNvSpPr/>
          <p:nvPr/>
        </p:nvSpPr>
        <p:spPr>
          <a:xfrm>
            <a:off x="784860" y="0"/>
            <a:ext cx="8370000" cy="99060"/>
          </a:xfrm>
          <a:prstGeom prst="rect">
            <a:avLst/>
          </a:prstGeom>
          <a:solidFill>
            <a:srgbClr val="F9CA17"/>
          </a:solidFill>
          <a:ln>
            <a:solidFill>
              <a:srgbClr val="F9CA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D7B3FD-7053-4024-8046-ADBF499DF130}"/>
              </a:ext>
            </a:extLst>
          </p:cNvPr>
          <p:cNvSpPr txBox="1"/>
          <p:nvPr/>
        </p:nvSpPr>
        <p:spPr>
          <a:xfrm>
            <a:off x="784860" y="427657"/>
            <a:ext cx="51090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/>
              <a:t>5. </a:t>
            </a:r>
            <a:r>
              <a:rPr lang="ko-KR" altLang="en-US" sz="3600" b="1" dirty="0"/>
              <a:t>기대효과 및 활용방안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C2C80DA-9A4A-4BCA-AA9B-497E86789FEE}"/>
              </a:ext>
            </a:extLst>
          </p:cNvPr>
          <p:cNvCxnSpPr/>
          <p:nvPr/>
        </p:nvCxnSpPr>
        <p:spPr>
          <a:xfrm>
            <a:off x="784860" y="1005840"/>
            <a:ext cx="8370000" cy="0"/>
          </a:xfrm>
          <a:prstGeom prst="line">
            <a:avLst/>
          </a:prstGeom>
          <a:ln>
            <a:solidFill>
              <a:srgbClr val="F9CA1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>
            <a:extLst>
              <a:ext uri="{FF2B5EF4-FFF2-40B4-BE49-F238E27FC236}">
                <a16:creationId xmlns:a16="http://schemas.microsoft.com/office/drawing/2014/main" id="{430BFA22-7FFE-4D7A-A280-8DA2D25A439D}"/>
              </a:ext>
            </a:extLst>
          </p:cNvPr>
          <p:cNvGrpSpPr/>
          <p:nvPr/>
        </p:nvGrpSpPr>
        <p:grpSpPr>
          <a:xfrm>
            <a:off x="1044653" y="1132590"/>
            <a:ext cx="2430305" cy="3109030"/>
            <a:chOff x="1392871" y="1510120"/>
            <a:chExt cx="3240406" cy="4145373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7DB6455B-0C94-466B-95F8-7A2A4F70A404}"/>
                </a:ext>
              </a:extLst>
            </p:cNvPr>
            <p:cNvSpPr/>
            <p:nvPr/>
          </p:nvSpPr>
          <p:spPr>
            <a:xfrm>
              <a:off x="1392871" y="1510120"/>
              <a:ext cx="3240406" cy="234979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B65D734-C57D-4386-8467-CD2CB703EA33}"/>
                </a:ext>
              </a:extLst>
            </p:cNvPr>
            <p:cNvSpPr txBox="1"/>
            <p:nvPr/>
          </p:nvSpPr>
          <p:spPr>
            <a:xfrm>
              <a:off x="1392871" y="4793718"/>
              <a:ext cx="3240406" cy="861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14313" indent="-214313" algn="just">
                <a:buFontTx/>
                <a:buChar char="-"/>
              </a:pPr>
              <a:r>
                <a:rPr lang="ko-KR" altLang="en-US" sz="1200" b="1" dirty="0"/>
                <a:t>기존 안전 감독관 업무 대체</a:t>
              </a:r>
              <a:endParaRPr lang="en-US" altLang="ko-KR" sz="1200" b="1" dirty="0"/>
            </a:p>
            <a:p>
              <a:pPr marL="214313" indent="-214313" algn="just">
                <a:buFontTx/>
                <a:buChar char="-"/>
              </a:pPr>
              <a:r>
                <a:rPr lang="ko-KR" altLang="en-US" sz="1200" b="1" dirty="0"/>
                <a:t>안전 감독관 업무강도 저하</a:t>
              </a:r>
              <a:endParaRPr lang="en-US" altLang="ko-KR" sz="1200" b="1" dirty="0"/>
            </a:p>
            <a:p>
              <a:pPr marL="214313" indent="-214313" algn="just">
                <a:buFontTx/>
                <a:buChar char="-"/>
              </a:pPr>
              <a:r>
                <a:rPr lang="ko-KR" altLang="en-US" sz="1200" b="1" dirty="0"/>
                <a:t>법적으로 </a:t>
              </a:r>
              <a:r>
                <a:rPr lang="ko-KR" altLang="en-US" sz="1200" b="1" dirty="0" err="1"/>
                <a:t>효율있는</a:t>
              </a:r>
              <a:r>
                <a:rPr lang="ko-KR" altLang="en-US" sz="1200" b="1" dirty="0"/>
                <a:t> 근거 형성</a:t>
              </a:r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313D87AB-2792-4E43-A25D-51E0DFB75A53}"/>
                </a:ext>
              </a:extLst>
            </p:cNvPr>
            <p:cNvGrpSpPr/>
            <p:nvPr/>
          </p:nvGrpSpPr>
          <p:grpSpPr>
            <a:xfrm>
              <a:off x="1787699" y="4140200"/>
              <a:ext cx="2450756" cy="464953"/>
              <a:chOff x="1787699" y="4140200"/>
              <a:chExt cx="2450756" cy="464953"/>
            </a:xfrm>
          </p:grpSpPr>
          <p:cxnSp>
            <p:nvCxnSpPr>
              <p:cNvPr id="12" name="직선 연결선 11">
                <a:extLst>
                  <a:ext uri="{FF2B5EF4-FFF2-40B4-BE49-F238E27FC236}">
                    <a16:creationId xmlns:a16="http://schemas.microsoft.com/office/drawing/2014/main" id="{1C07E1F4-307A-4246-9B89-3967E0F09C98}"/>
                  </a:ext>
                </a:extLst>
              </p:cNvPr>
              <p:cNvCxnSpPr/>
              <p:nvPr/>
            </p:nvCxnSpPr>
            <p:spPr>
              <a:xfrm>
                <a:off x="2726831" y="4140200"/>
                <a:ext cx="572484" cy="0"/>
              </a:xfrm>
              <a:prstGeom prst="line">
                <a:avLst/>
              </a:prstGeom>
              <a:ln w="28575">
                <a:solidFill>
                  <a:srgbClr val="F9CA1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C656717-369A-47C0-ACD8-0858D1EBED22}"/>
                  </a:ext>
                </a:extLst>
              </p:cNvPr>
              <p:cNvSpPr txBox="1"/>
              <p:nvPr/>
            </p:nvSpPr>
            <p:spPr>
              <a:xfrm>
                <a:off x="1787699" y="4235821"/>
                <a:ext cx="24507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200" b="1" spc="-113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ea"/>
                    <a:ea typeface="+mj-ea"/>
                  </a:rPr>
                  <a:t>안전 관리자의 효율성 증가</a:t>
                </a:r>
              </a:p>
            </p:txBody>
          </p:sp>
        </p:grp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D6033205-2FC1-4F77-B2D7-FA4063CB11B5}"/>
              </a:ext>
            </a:extLst>
          </p:cNvPr>
          <p:cNvGrpSpPr/>
          <p:nvPr/>
        </p:nvGrpSpPr>
        <p:grpSpPr>
          <a:xfrm>
            <a:off x="3750587" y="1132590"/>
            <a:ext cx="2716691" cy="3109032"/>
            <a:chOff x="1392869" y="1573620"/>
            <a:chExt cx="3696384" cy="4145374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A2FE9B6A-14F0-4B5D-8709-D3CD61F3D9FA}"/>
                </a:ext>
              </a:extLst>
            </p:cNvPr>
            <p:cNvSpPr/>
            <p:nvPr/>
          </p:nvSpPr>
          <p:spPr>
            <a:xfrm>
              <a:off x="1392870" y="1573620"/>
              <a:ext cx="3306721" cy="234979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255D72B-21DB-4789-897D-C15B330E7BD6}"/>
                </a:ext>
              </a:extLst>
            </p:cNvPr>
            <p:cNvSpPr txBox="1"/>
            <p:nvPr/>
          </p:nvSpPr>
          <p:spPr>
            <a:xfrm>
              <a:off x="1392869" y="4857220"/>
              <a:ext cx="3696384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14313" indent="-214313" algn="just">
                <a:buFontTx/>
                <a:buChar char="-"/>
              </a:pPr>
              <a:r>
                <a:rPr lang="ko-KR" altLang="en-US" sz="1200" b="1" dirty="0"/>
                <a:t>인력자원 대신 기계 이용</a:t>
              </a:r>
              <a:endParaRPr lang="en-US" altLang="ko-KR" sz="1200" b="1" dirty="0"/>
            </a:p>
            <a:p>
              <a:pPr marL="214313" indent="-214313" algn="just">
                <a:buFontTx/>
                <a:buChar char="-"/>
              </a:pPr>
              <a:r>
                <a:rPr lang="ko-KR" altLang="en-US" sz="1200" b="1" dirty="0"/>
                <a:t>인건비 비용 </a:t>
              </a:r>
              <a:r>
                <a:rPr lang="ko-KR" altLang="en-US" sz="1200" b="1" dirty="0" smtClean="0"/>
                <a:t>절감</a:t>
              </a:r>
              <a:endParaRPr lang="en-US" altLang="ko-KR" sz="1200" b="1" dirty="0" smtClean="0"/>
            </a:p>
            <a:p>
              <a:pPr marL="214313" indent="-214313" algn="just">
                <a:buFontTx/>
                <a:buChar char="-"/>
              </a:pPr>
              <a:r>
                <a:rPr lang="ko-KR" altLang="en-US" sz="1200" b="1" dirty="0" err="1" smtClean="0"/>
                <a:t>키오스크</a:t>
              </a:r>
              <a:r>
                <a:rPr lang="en-US" altLang="ko-KR" sz="1200" b="1" dirty="0" smtClean="0"/>
                <a:t>, Table Computer </a:t>
              </a:r>
              <a:r>
                <a:rPr lang="ko-KR" altLang="en-US" sz="1200" b="1" dirty="0" smtClean="0"/>
                <a:t>활용</a:t>
              </a:r>
              <a:endParaRPr lang="en-US" altLang="ko-KR" sz="1200" b="1" dirty="0"/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E8F52D5F-81E7-49F8-ACCC-10DB0CBBC4C7}"/>
                </a:ext>
              </a:extLst>
            </p:cNvPr>
            <p:cNvCxnSpPr/>
            <p:nvPr/>
          </p:nvCxnSpPr>
          <p:spPr>
            <a:xfrm>
              <a:off x="2754130" y="4203700"/>
              <a:ext cx="584200" cy="0"/>
            </a:xfrm>
            <a:prstGeom prst="line">
              <a:avLst/>
            </a:prstGeom>
            <a:ln w="28575">
              <a:solidFill>
                <a:srgbClr val="F9CA1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3DBB93D-0E56-4DC3-B18D-889D45DF5702}"/>
                </a:ext>
              </a:extLst>
            </p:cNvPr>
            <p:cNvSpPr txBox="1"/>
            <p:nvPr/>
          </p:nvSpPr>
          <p:spPr>
            <a:xfrm>
              <a:off x="1863392" y="4299321"/>
              <a:ext cx="23656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b="1" spc="-113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인적 자원 비용 감소 효과</a:t>
              </a: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29A5562C-E62D-453A-9837-9BCF0FE1F5C3}"/>
              </a:ext>
            </a:extLst>
          </p:cNvPr>
          <p:cNvGrpSpPr/>
          <p:nvPr/>
        </p:nvGrpSpPr>
        <p:grpSpPr>
          <a:xfrm>
            <a:off x="6456521" y="1132590"/>
            <a:ext cx="2430305" cy="3293696"/>
            <a:chOff x="1392870" y="1573620"/>
            <a:chExt cx="3306721" cy="4391594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DADB1144-7226-40A7-88D2-79C00EEA1B8A}"/>
                </a:ext>
              </a:extLst>
            </p:cNvPr>
            <p:cNvSpPr/>
            <p:nvPr/>
          </p:nvSpPr>
          <p:spPr>
            <a:xfrm>
              <a:off x="1392870" y="1573620"/>
              <a:ext cx="3306721" cy="234979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8DD0D1B-49AF-4A86-AA12-5EEDF9E738BB}"/>
                </a:ext>
              </a:extLst>
            </p:cNvPr>
            <p:cNvSpPr txBox="1"/>
            <p:nvPr/>
          </p:nvSpPr>
          <p:spPr>
            <a:xfrm>
              <a:off x="1392870" y="4857218"/>
              <a:ext cx="3306721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14313" indent="-214313" algn="just">
                <a:buFontTx/>
                <a:buChar char="-"/>
              </a:pPr>
              <a:r>
                <a:rPr lang="ko-KR" altLang="en-US" sz="1200" b="1" dirty="0"/>
                <a:t>노동자들 안전장비 </a:t>
              </a:r>
              <a:r>
                <a:rPr lang="ko-KR" altLang="en-US" sz="1200" b="1" dirty="0" err="1"/>
                <a:t>미착용시</a:t>
              </a:r>
              <a:r>
                <a:rPr lang="ko-KR" altLang="en-US" sz="1200" b="1" dirty="0"/>
                <a:t> 현장 출입 불가</a:t>
              </a:r>
              <a:endParaRPr lang="en-US" altLang="ko-KR" sz="1200" b="1" dirty="0"/>
            </a:p>
            <a:p>
              <a:pPr marL="214313" indent="-214313" algn="just">
                <a:buFontTx/>
                <a:buChar char="-"/>
              </a:pPr>
              <a:r>
                <a:rPr lang="ko-KR" altLang="en-US" sz="1200" b="1" dirty="0"/>
                <a:t>관계자 외 외부인들 출입통제 강화</a:t>
              </a:r>
            </a:p>
          </p:txBody>
        </p: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FDE2D789-6230-41EB-A8FE-5E8032F20A99}"/>
                </a:ext>
              </a:extLst>
            </p:cNvPr>
            <p:cNvCxnSpPr/>
            <p:nvPr/>
          </p:nvCxnSpPr>
          <p:spPr>
            <a:xfrm>
              <a:off x="2754130" y="4203700"/>
              <a:ext cx="584200" cy="0"/>
            </a:xfrm>
            <a:prstGeom prst="line">
              <a:avLst/>
            </a:prstGeom>
            <a:ln w="28575">
              <a:solidFill>
                <a:srgbClr val="F9CA1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DAAE230-F97B-462C-AE22-BD8CFFD1B745}"/>
                </a:ext>
              </a:extLst>
            </p:cNvPr>
            <p:cNvSpPr txBox="1"/>
            <p:nvPr/>
          </p:nvSpPr>
          <p:spPr>
            <a:xfrm>
              <a:off x="1768560" y="4299321"/>
              <a:ext cx="25553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b="1" spc="-113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현장 출입 인원 통제 자동화</a:t>
              </a:r>
            </a:p>
          </p:txBody>
        </p:sp>
      </p:grpSp>
      <p:pic>
        <p:nvPicPr>
          <p:cNvPr id="24" name="Google Shape;367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60778" y="1208796"/>
            <a:ext cx="2206115" cy="15652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36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50587" y="1515442"/>
            <a:ext cx="2430305" cy="99664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369;p26"/>
          <p:cNvPicPr preferRelativeResize="0"/>
          <p:nvPr/>
        </p:nvPicPr>
        <p:blipFill rotWithShape="1">
          <a:blip r:embed="rId4">
            <a:alphaModFix/>
          </a:blip>
          <a:srcRect l="4520" t="4520" r="4529" b="4529"/>
          <a:stretch/>
        </p:blipFill>
        <p:spPr>
          <a:xfrm>
            <a:off x="6568723" y="1215300"/>
            <a:ext cx="2205900" cy="15660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직각 삼각형 4"/>
          <p:cNvSpPr/>
          <p:nvPr/>
        </p:nvSpPr>
        <p:spPr>
          <a:xfrm rot="5400000">
            <a:off x="1041466" y="1149192"/>
            <a:ext cx="401900" cy="395527"/>
          </a:xfrm>
          <a:prstGeom prst="rtTriangle">
            <a:avLst/>
          </a:prstGeom>
          <a:solidFill>
            <a:srgbClr val="F9CA17"/>
          </a:solidFill>
          <a:ln>
            <a:solidFill>
              <a:srgbClr val="F9CA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5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44653" y="1101000"/>
            <a:ext cx="20814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/>
              <a:t>1</a:t>
            </a:r>
            <a:endParaRPr lang="ko-KR" altLang="en-US" sz="1500" b="1" dirty="0"/>
          </a:p>
        </p:txBody>
      </p:sp>
      <p:sp>
        <p:nvSpPr>
          <p:cNvPr id="27" name="직각 삼각형 26"/>
          <p:cNvSpPr/>
          <p:nvPr/>
        </p:nvSpPr>
        <p:spPr>
          <a:xfrm rot="5400000">
            <a:off x="3747400" y="1135224"/>
            <a:ext cx="401900" cy="395527"/>
          </a:xfrm>
          <a:prstGeom prst="rtTriangle">
            <a:avLst/>
          </a:prstGeom>
          <a:solidFill>
            <a:srgbClr val="F9CA17"/>
          </a:solidFill>
          <a:ln>
            <a:solidFill>
              <a:srgbClr val="F9CA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50">
              <a:solidFill>
                <a:schemeClr val="tx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750587" y="1109893"/>
            <a:ext cx="20814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/>
              <a:t>2</a:t>
            </a:r>
            <a:endParaRPr lang="ko-KR" altLang="en-US" sz="1500" b="1" dirty="0"/>
          </a:p>
        </p:txBody>
      </p:sp>
      <p:sp>
        <p:nvSpPr>
          <p:cNvPr id="29" name="직각 삼각형 28"/>
          <p:cNvSpPr/>
          <p:nvPr/>
        </p:nvSpPr>
        <p:spPr>
          <a:xfrm rot="5400000">
            <a:off x="6464092" y="1123398"/>
            <a:ext cx="401900" cy="395527"/>
          </a:xfrm>
          <a:prstGeom prst="rtTriangle">
            <a:avLst/>
          </a:prstGeom>
          <a:solidFill>
            <a:srgbClr val="F9CA17"/>
          </a:solidFill>
          <a:ln>
            <a:solidFill>
              <a:srgbClr val="F9CA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50">
              <a:solidFill>
                <a:schemeClr val="tx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467278" y="1098067"/>
            <a:ext cx="20814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/>
              <a:t>3</a:t>
            </a:r>
            <a:endParaRPr lang="ko-KR" altLang="en-US" sz="1500" b="1" dirty="0"/>
          </a:p>
        </p:txBody>
      </p:sp>
    </p:spTree>
    <p:extLst>
      <p:ext uri="{BB962C8B-B14F-4D97-AF65-F5344CB8AC3E}">
        <p14:creationId xmlns:p14="http://schemas.microsoft.com/office/powerpoint/2010/main" val="358468789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C6B5AD2-761E-4C71-8EBA-30C87D62A377}"/>
              </a:ext>
            </a:extLst>
          </p:cNvPr>
          <p:cNvSpPr/>
          <p:nvPr/>
        </p:nvSpPr>
        <p:spPr>
          <a:xfrm>
            <a:off x="784860" y="0"/>
            <a:ext cx="8370000" cy="99060"/>
          </a:xfrm>
          <a:prstGeom prst="rect">
            <a:avLst/>
          </a:prstGeom>
          <a:solidFill>
            <a:srgbClr val="F9CA17"/>
          </a:solidFill>
          <a:ln>
            <a:solidFill>
              <a:srgbClr val="F9CA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D7B3FD-7053-4024-8046-ADBF499DF130}"/>
              </a:ext>
            </a:extLst>
          </p:cNvPr>
          <p:cNvSpPr txBox="1"/>
          <p:nvPr/>
        </p:nvSpPr>
        <p:spPr>
          <a:xfrm>
            <a:off x="784860" y="418075"/>
            <a:ext cx="32624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 smtClean="0"/>
              <a:t>6. </a:t>
            </a:r>
            <a:r>
              <a:rPr lang="ko-KR" altLang="en-US" sz="3600" b="1" dirty="0" smtClean="0"/>
              <a:t>기술</a:t>
            </a:r>
            <a:r>
              <a:rPr lang="en-US" altLang="ko-KR" sz="3600" b="1" dirty="0" smtClean="0"/>
              <a:t> </a:t>
            </a:r>
            <a:r>
              <a:rPr lang="ko-KR" altLang="en-US" sz="3600" b="1" dirty="0" smtClean="0"/>
              <a:t>및 도구</a:t>
            </a:r>
            <a:endParaRPr lang="ko-KR" altLang="en-US" sz="3600" b="1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C2C80DA-9A4A-4BCA-AA9B-497E86789FEE}"/>
              </a:ext>
            </a:extLst>
          </p:cNvPr>
          <p:cNvCxnSpPr/>
          <p:nvPr/>
        </p:nvCxnSpPr>
        <p:spPr>
          <a:xfrm>
            <a:off x="784860" y="1005840"/>
            <a:ext cx="8370000" cy="0"/>
          </a:xfrm>
          <a:prstGeom prst="line">
            <a:avLst/>
          </a:prstGeom>
          <a:ln>
            <a:solidFill>
              <a:srgbClr val="F9CA1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903890" y="1702676"/>
            <a:ext cx="3300248" cy="2921876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직사각형 74"/>
          <p:cNvSpPr/>
          <p:nvPr/>
        </p:nvSpPr>
        <p:spPr>
          <a:xfrm>
            <a:off x="1177159" y="1328023"/>
            <a:ext cx="1376855" cy="749305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/>
          <p:cNvSpPr/>
          <p:nvPr/>
        </p:nvSpPr>
        <p:spPr>
          <a:xfrm>
            <a:off x="5155324" y="1702676"/>
            <a:ext cx="3300248" cy="2921876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직사각형 76"/>
          <p:cNvSpPr/>
          <p:nvPr/>
        </p:nvSpPr>
        <p:spPr>
          <a:xfrm>
            <a:off x="5428593" y="1328023"/>
            <a:ext cx="1876097" cy="749305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TextBox 77"/>
          <p:cNvSpPr txBox="1"/>
          <p:nvPr/>
        </p:nvSpPr>
        <p:spPr>
          <a:xfrm>
            <a:off x="1229713" y="1391004"/>
            <a:ext cx="12717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/>
              <a:t>Tools</a:t>
            </a:r>
            <a:endParaRPr lang="ko-KR" altLang="en-US" sz="3200" b="1" dirty="0"/>
          </a:p>
        </p:txBody>
      </p:sp>
      <p:sp>
        <p:nvSpPr>
          <p:cNvPr id="81" name="TextBox 80"/>
          <p:cNvSpPr txBox="1"/>
          <p:nvPr/>
        </p:nvSpPr>
        <p:spPr>
          <a:xfrm>
            <a:off x="5165834" y="1412024"/>
            <a:ext cx="23911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/>
              <a:t>Language</a:t>
            </a:r>
            <a:endParaRPr lang="ko-KR" altLang="en-US" sz="2800" b="1" dirty="0"/>
          </a:p>
        </p:txBody>
      </p:sp>
      <p:pic>
        <p:nvPicPr>
          <p:cNvPr id="1027" name="Picture 3" descr="https://lh5.googleusercontent.com/WZ02rb3IE9Niu17LzNbvDNROaCJL6eFR9ekUegKK-JCR-BQzK8Gu9ZaWe0j-w1c-RcmnMhBmoXtpGgjp5oPhMZsCbdm5WGzmaT6N5KbFIBtOIBJErCuxJcNPe-rdBz2e4myGDuNAb-GN1fw4PR4MMkHkww=s204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6029" y="3491382"/>
            <a:ext cx="903378" cy="962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lh3.googleusercontent.com/LnVMS0SLefl9P1Rn5MF3e6D8Lfm8pkt4GTKTyD40GVLD1ErOeS_wR2D9MgEtjPUDbspOMdFzTS7MPjKH8ckclbLL_szXFkEJSA9fEuOI6eVnR_FP-iUyQTAZ-wrcdIbiNMF4ELuzu3BMhnOhtXD61pkPVQ=s204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7803" y="3272361"/>
            <a:ext cx="1120134" cy="1284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https://lh3.googleusercontent.com/Xv7Ni-NXAV1JVExSsD0U0Yojw-nTtKpT1Kc8zawpDZcUvo18UYRkuYzqdowoGbYuPFxC12fyfvFWjc2Gxbt8YmWjTbRnYnAsxX3MSjrbM8JOfo15oFWHZmOvTWXetAUEEuxPpS5uzd7cR12XOBsowr3mqg=s204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9338" y="1980427"/>
            <a:ext cx="1138599" cy="1291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s://lh4.googleusercontent.com/A993F59_d9QcX43TREsabarnus3y9kWAAh88VqW_K2hrt3bvVu4lyd-S7dplLr_F-nRq7MPUSlJfyHX5lTYuuSIVaf5Rm-Tfiqh-lrT0Uae4lIWd42PmL1QCDwAnHNPN_YWGHTLdNgbJ65yRx-4fBiQAww=s204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734" y="2107465"/>
            <a:ext cx="1115673" cy="1261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https://lh4.googleusercontent.com/D26dajrThSt9CeGkxQKidO267WZioLoK783cl3hFBdVv-FqVW3eQ89-vIwWCGwiIonw5iWtqvoEzE007t7lsXx4BT5SL8SRykQRxHX4Kja5bupLTKR0GrQTfdICkI0hC_GCUQ7iOGsu_knOEpoN04a6x1w=s204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0313" y="2399510"/>
            <a:ext cx="3085412" cy="1723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343826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232</TotalTime>
  <Words>412</Words>
  <Application>Microsoft Office PowerPoint</Application>
  <PresentationFormat>화면 슬라이드 쇼(16:9)</PresentationFormat>
  <Paragraphs>118</Paragraphs>
  <Slides>10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3" baseType="lpstr">
      <vt:lpstr>맑은 고딕</vt:lpstr>
      <vt:lpstr>Arial</vt:lpstr>
      <vt:lpstr>Simple Light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고예진</dc:creator>
  <cp:lastModifiedBy>dydfkr93@gmail.com</cp:lastModifiedBy>
  <cp:revision>18</cp:revision>
  <dcterms:modified xsi:type="dcterms:W3CDTF">2023-08-20T16:36:48Z</dcterms:modified>
</cp:coreProperties>
</file>